
<file path=[Content_Types].xml><?xml version="1.0" encoding="utf-8"?>
<Types xmlns="http://schemas.openxmlformats.org/package/2006/content-types">
  <Default Extension="emf" ContentType="image/x-emf"/>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ppt/theme/theme7.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 id="2147483673" r:id="rId2"/>
    <p:sldMasterId id="2147483685" r:id="rId3"/>
    <p:sldMasterId id="2147483697" r:id="rId4"/>
    <p:sldMasterId id="2147483709" r:id="rId5"/>
  </p:sldMasterIdLst>
  <p:notesMasterIdLst>
    <p:notesMasterId r:id="rId50"/>
  </p:notesMasterIdLst>
  <p:handoutMasterIdLst>
    <p:handoutMasterId r:id="rId51"/>
  </p:handoutMasterIdLst>
  <p:sldIdLst>
    <p:sldId id="256" r:id="rId6"/>
    <p:sldId id="349" r:id="rId7"/>
    <p:sldId id="350" r:id="rId8"/>
    <p:sldId id="351" r:id="rId9"/>
    <p:sldId id="404" r:id="rId10"/>
    <p:sldId id="405" r:id="rId11"/>
    <p:sldId id="400" r:id="rId12"/>
    <p:sldId id="402" r:id="rId13"/>
    <p:sldId id="401" r:id="rId14"/>
    <p:sldId id="373" r:id="rId15"/>
    <p:sldId id="374" r:id="rId16"/>
    <p:sldId id="375" r:id="rId17"/>
    <p:sldId id="376" r:id="rId18"/>
    <p:sldId id="352" r:id="rId19"/>
    <p:sldId id="403" r:id="rId20"/>
    <p:sldId id="406" r:id="rId21"/>
    <p:sldId id="377" r:id="rId22"/>
    <p:sldId id="379" r:id="rId23"/>
    <p:sldId id="380" r:id="rId24"/>
    <p:sldId id="381" r:id="rId25"/>
    <p:sldId id="378" r:id="rId26"/>
    <p:sldId id="354" r:id="rId27"/>
    <p:sldId id="382" r:id="rId28"/>
    <p:sldId id="383" r:id="rId29"/>
    <p:sldId id="356" r:id="rId30"/>
    <p:sldId id="353" r:id="rId31"/>
    <p:sldId id="355" r:id="rId32"/>
    <p:sldId id="384" r:id="rId33"/>
    <p:sldId id="385" r:id="rId34"/>
    <p:sldId id="357" r:id="rId35"/>
    <p:sldId id="358" r:id="rId36"/>
    <p:sldId id="359" r:id="rId37"/>
    <p:sldId id="360" r:id="rId38"/>
    <p:sldId id="386" r:id="rId39"/>
    <p:sldId id="387" r:id="rId40"/>
    <p:sldId id="388" r:id="rId41"/>
    <p:sldId id="365" r:id="rId42"/>
    <p:sldId id="316" r:id="rId43"/>
    <p:sldId id="363" r:id="rId44"/>
    <p:sldId id="364" r:id="rId45"/>
    <p:sldId id="272" r:id="rId46"/>
    <p:sldId id="259" r:id="rId47"/>
    <p:sldId id="399" r:id="rId48"/>
    <p:sldId id="323" r:id="rId49"/>
  </p:sldIdLst>
  <p:sldSz cx="12192000" cy="6858000"/>
  <p:notesSz cx="6797675" cy="99298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33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7" autoAdjust="0"/>
    <p:restoredTop sz="94660"/>
  </p:normalViewPr>
  <p:slideViewPr>
    <p:cSldViewPr snapToGrid="0">
      <p:cViewPr varScale="1">
        <p:scale>
          <a:sx n="85" d="100"/>
          <a:sy n="85" d="100"/>
        </p:scale>
        <p:origin x="595" y="29"/>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openxmlformats.org/officeDocument/2006/relationships/slide" Target="slides/slide34.xml"/><Relationship Id="rId21" Type="http://schemas.openxmlformats.org/officeDocument/2006/relationships/slide" Target="slides/slide16.xml"/><Relationship Id="rId34" Type="http://schemas.openxmlformats.org/officeDocument/2006/relationships/slide" Target="slides/slide29.xml"/><Relationship Id="rId42" Type="http://schemas.openxmlformats.org/officeDocument/2006/relationships/slide" Target="slides/slide37.xml"/><Relationship Id="rId47" Type="http://schemas.openxmlformats.org/officeDocument/2006/relationships/slide" Target="slides/slide42.xml"/><Relationship Id="rId50" Type="http://schemas.openxmlformats.org/officeDocument/2006/relationships/notesMaster" Target="notesMasters/notesMaster1.xml"/><Relationship Id="rId55" Type="http://schemas.openxmlformats.org/officeDocument/2006/relationships/tableStyles" Target="tableStyle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slide" Target="slides/slide33.xml"/><Relationship Id="rId46" Type="http://schemas.openxmlformats.org/officeDocument/2006/relationships/slide" Target="slides/slide41.xml"/><Relationship Id="rId2" Type="http://schemas.openxmlformats.org/officeDocument/2006/relationships/slideMaster" Target="slideMasters/slideMaster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41" Type="http://schemas.openxmlformats.org/officeDocument/2006/relationships/slide" Target="slides/slide36.xml"/><Relationship Id="rId54"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slide" Target="slides/slide32.xml"/><Relationship Id="rId40" Type="http://schemas.openxmlformats.org/officeDocument/2006/relationships/slide" Target="slides/slide35.xml"/><Relationship Id="rId45" Type="http://schemas.openxmlformats.org/officeDocument/2006/relationships/slide" Target="slides/slide40.xml"/><Relationship Id="rId53" Type="http://schemas.openxmlformats.org/officeDocument/2006/relationships/viewProps" Target="viewProps.xml"/><Relationship Id="rId5" Type="http://schemas.openxmlformats.org/officeDocument/2006/relationships/slideMaster" Target="slideMasters/slideMaster5.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slide" Target="slides/slide31.xml"/><Relationship Id="rId49" Type="http://schemas.openxmlformats.org/officeDocument/2006/relationships/slide" Target="slides/slide44.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4" Type="http://schemas.openxmlformats.org/officeDocument/2006/relationships/slide" Target="slides/slide39.xml"/><Relationship Id="rId52" Type="http://schemas.openxmlformats.org/officeDocument/2006/relationships/presProps" Target="presProps.xml"/><Relationship Id="rId4" Type="http://schemas.openxmlformats.org/officeDocument/2006/relationships/slideMaster" Target="slideMasters/slideMaster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slide" Target="slides/slide30.xml"/><Relationship Id="rId43" Type="http://schemas.openxmlformats.org/officeDocument/2006/relationships/slide" Target="slides/slide38.xml"/><Relationship Id="rId48" Type="http://schemas.openxmlformats.org/officeDocument/2006/relationships/slide" Target="slides/slide43.xml"/><Relationship Id="rId8" Type="http://schemas.openxmlformats.org/officeDocument/2006/relationships/slide" Target="slides/slide3.xml"/><Relationship Id="rId51" Type="http://schemas.openxmlformats.org/officeDocument/2006/relationships/handoutMaster" Target="handoutMasters/handoutMaster1.xml"/><Relationship Id="rId3" Type="http://schemas.openxmlformats.org/officeDocument/2006/relationships/slideMaster" Target="slideMasters/slideMaster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D742C9F-9978-443D-A9AB-6311982134D6}" type="doc">
      <dgm:prSet loTypeId="urn:microsoft.com/office/officeart/2005/8/layout/venn2" loCatId="relationship" qsTypeId="urn:microsoft.com/office/officeart/2005/8/quickstyle/simple1" qsCatId="simple" csTypeId="urn:microsoft.com/office/officeart/2005/8/colors/accent1_2" csCatId="accent1" phldr="1"/>
      <dgm:spPr/>
      <dgm:t>
        <a:bodyPr/>
        <a:lstStyle/>
        <a:p>
          <a:endParaRPr lang="en-US"/>
        </a:p>
      </dgm:t>
    </dgm:pt>
    <dgm:pt modelId="{329A27A0-FD7D-4A2F-BCF7-577280C7399C}">
      <dgm:prSet phldrT="[Text]" custT="1"/>
      <dgm:spPr>
        <a:xfrm>
          <a:off x="9" y="0"/>
          <a:ext cx="5814041" cy="4225290"/>
        </a:xfrm>
        <a:prstGeom prst="ellipse">
          <a:avLst/>
        </a:prstGeom>
        <a:solidFill>
          <a:sysClr val="window" lastClr="FFFFFF">
            <a:lumMod val="75000"/>
          </a:sysClr>
        </a:solidFill>
        <a:ln w="12700" cap="flat" cmpd="sng" algn="ctr">
          <a:solidFill>
            <a:sysClr val="window" lastClr="FFFFFF">
              <a:hueOff val="0"/>
              <a:satOff val="0"/>
              <a:lumOff val="0"/>
              <a:alphaOff val="0"/>
            </a:sysClr>
          </a:solidFill>
          <a:prstDash val="solid"/>
          <a:miter lim="800000"/>
        </a:ln>
        <a:effectLst/>
      </dgm:spPr>
      <dgm:t>
        <a:bodyPr/>
        <a:lstStyle/>
        <a:p>
          <a:pPr>
            <a:buNone/>
          </a:pPr>
          <a:r>
            <a:rPr lang="en-US" sz="1600" b="1" baseline="0" dirty="0" err="1">
              <a:solidFill>
                <a:sysClr val="windowText" lastClr="000000"/>
              </a:solidFill>
              <a:latin typeface="Arial Narrow" panose="020B0606020202030204" pitchFamily="34" charset="0"/>
              <a:ea typeface="+mn-ea"/>
              <a:cs typeface="+mn-cs"/>
            </a:rPr>
            <a:t>Indústrias</a:t>
          </a:r>
          <a:r>
            <a:rPr lang="en-US" sz="1600" b="1" baseline="0" dirty="0">
              <a:solidFill>
                <a:sysClr val="windowText" lastClr="000000"/>
              </a:solidFill>
              <a:latin typeface="Arial Narrow" panose="020B0606020202030204" pitchFamily="34" charset="0"/>
              <a:ea typeface="+mn-ea"/>
              <a:cs typeface="+mn-cs"/>
            </a:rPr>
            <a:t> </a:t>
          </a:r>
          <a:r>
            <a:rPr lang="en-US" sz="1600" b="1" baseline="0" dirty="0" err="1">
              <a:solidFill>
                <a:sysClr val="windowText" lastClr="000000"/>
              </a:solidFill>
              <a:latin typeface="Arial Narrow" panose="020B0606020202030204" pitchFamily="34" charset="0"/>
              <a:ea typeface="+mn-ea"/>
              <a:cs typeface="+mn-cs"/>
            </a:rPr>
            <a:t>dependentes</a:t>
          </a:r>
          <a:r>
            <a:rPr lang="en-US" sz="1600" b="1" baseline="0" dirty="0">
              <a:solidFill>
                <a:sysClr val="windowText" lastClr="000000"/>
              </a:solidFill>
              <a:latin typeface="Arial Narrow" panose="020B0606020202030204" pitchFamily="34" charset="0"/>
              <a:ea typeface="+mn-ea"/>
              <a:cs typeface="+mn-cs"/>
            </a:rPr>
            <a:t> de </a:t>
          </a:r>
          <a:r>
            <a:rPr lang="en-US" sz="1600" b="1" baseline="0" dirty="0" err="1">
              <a:solidFill>
                <a:sysClr val="windowText" lastClr="000000"/>
              </a:solidFill>
              <a:latin typeface="Arial Narrow" panose="020B0606020202030204" pitchFamily="34" charset="0"/>
              <a:ea typeface="+mn-ea"/>
              <a:cs typeface="+mn-cs"/>
            </a:rPr>
            <a:t>importações</a:t>
          </a:r>
          <a:endParaRPr lang="en-US" sz="1600" b="1" baseline="0" dirty="0">
            <a:solidFill>
              <a:sysClr val="windowText" lastClr="000000"/>
            </a:solidFill>
            <a:latin typeface="Arial Narrow" panose="020B0606020202030204" pitchFamily="34" charset="0"/>
            <a:ea typeface="+mn-ea"/>
            <a:cs typeface="+mn-cs"/>
          </a:endParaRPr>
        </a:p>
        <a:p>
          <a:pPr>
            <a:buNone/>
          </a:pPr>
          <a:r>
            <a:rPr lang="en-US" sz="1600" baseline="0" dirty="0">
              <a:solidFill>
                <a:sysClr val="windowText" lastClr="000000"/>
              </a:solidFill>
              <a:latin typeface="Arial Narrow" panose="020B0606020202030204" pitchFamily="34" charset="0"/>
              <a:ea typeface="+mn-ea"/>
              <a:cs typeface="+mn-cs"/>
            </a:rPr>
            <a:t>5% do </a:t>
          </a:r>
          <a:r>
            <a:rPr lang="en-US" sz="1600" baseline="0" dirty="0" err="1">
              <a:solidFill>
                <a:sysClr val="windowText" lastClr="000000"/>
              </a:solidFill>
              <a:latin typeface="Arial Narrow" panose="020B0606020202030204" pitchFamily="34" charset="0"/>
              <a:ea typeface="+mn-ea"/>
              <a:cs typeface="+mn-cs"/>
            </a:rPr>
            <a:t>investimento</a:t>
          </a:r>
          <a:r>
            <a:rPr lang="en-US" sz="1600" baseline="0" dirty="0">
              <a:solidFill>
                <a:sysClr val="windowText" lastClr="000000"/>
              </a:solidFill>
              <a:latin typeface="Arial Narrow" panose="020B0606020202030204" pitchFamily="34" charset="0"/>
              <a:ea typeface="+mn-ea"/>
              <a:cs typeface="+mn-cs"/>
            </a:rPr>
            <a:t> </a:t>
          </a:r>
          <a:r>
            <a:rPr lang="en-US" sz="1600" baseline="0" dirty="0" err="1">
              <a:solidFill>
                <a:sysClr val="windowText" lastClr="000000"/>
              </a:solidFill>
              <a:latin typeface="Arial Narrow" panose="020B0606020202030204" pitchFamily="34" charset="0"/>
              <a:ea typeface="+mn-ea"/>
              <a:cs typeface="+mn-cs"/>
            </a:rPr>
            <a:t>privado</a:t>
          </a:r>
          <a:r>
            <a:rPr lang="en-US" sz="1600" baseline="0" dirty="0">
              <a:solidFill>
                <a:sysClr val="windowText" lastClr="000000"/>
              </a:solidFill>
              <a:latin typeface="Arial Narrow" panose="020B0606020202030204" pitchFamily="34" charset="0"/>
              <a:ea typeface="+mn-ea"/>
              <a:cs typeface="+mn-cs"/>
            </a:rPr>
            <a:t> e 5% da taxa de </a:t>
          </a:r>
          <a:r>
            <a:rPr lang="en-US" sz="1600" baseline="0" dirty="0" err="1">
              <a:solidFill>
                <a:sysClr val="windowText" lastClr="000000"/>
              </a:solidFill>
              <a:latin typeface="Arial Narrow" panose="020B0606020202030204" pitchFamily="34" charset="0"/>
              <a:ea typeface="+mn-ea"/>
              <a:cs typeface="+mn-cs"/>
            </a:rPr>
            <a:t>crescimento</a:t>
          </a:r>
          <a:r>
            <a:rPr lang="en-US" sz="1600" baseline="0" dirty="0">
              <a:solidFill>
                <a:sysClr val="windowText" lastClr="000000"/>
              </a:solidFill>
              <a:latin typeface="Arial Narrow" panose="020B0606020202030204" pitchFamily="34" charset="0"/>
              <a:ea typeface="+mn-ea"/>
              <a:cs typeface="+mn-cs"/>
            </a:rPr>
            <a:t> do PIB</a:t>
          </a:r>
        </a:p>
      </dgm:t>
    </dgm:pt>
    <dgm:pt modelId="{21791CA3-8CC5-48A5-B32B-69986F974CA5}" type="parTrans" cxnId="{BC6CC595-BB93-4700-95E1-8759B77420A5}">
      <dgm:prSet/>
      <dgm:spPr/>
      <dgm:t>
        <a:bodyPr/>
        <a:lstStyle/>
        <a:p>
          <a:endParaRPr lang="en-US" sz="1600"/>
        </a:p>
      </dgm:t>
    </dgm:pt>
    <dgm:pt modelId="{2B05257F-EAB2-407A-BFE0-96071E460FE2}" type="sibTrans" cxnId="{BC6CC595-BB93-4700-95E1-8759B77420A5}">
      <dgm:prSet/>
      <dgm:spPr/>
      <dgm:t>
        <a:bodyPr/>
        <a:lstStyle/>
        <a:p>
          <a:endParaRPr lang="en-US" sz="1600"/>
        </a:p>
      </dgm:t>
    </dgm:pt>
    <dgm:pt modelId="{AAF257E1-09C1-47F5-BA5F-D20D1EA75057}">
      <dgm:prSet phldrT="[Text]" custT="1"/>
      <dgm:spPr>
        <a:xfrm>
          <a:off x="316234" y="1028706"/>
          <a:ext cx="5181591" cy="3012935"/>
        </a:xfrm>
        <a:prstGeom prst="ellipse">
          <a:avLst/>
        </a:prstGeom>
        <a:solidFill>
          <a:sysClr val="windowText" lastClr="000000">
            <a:lumMod val="75000"/>
            <a:lumOff val="25000"/>
          </a:sysClr>
        </a:solidFill>
        <a:ln w="19050" cap="flat" cmpd="sng" algn="ctr">
          <a:solidFill>
            <a:sysClr val="window" lastClr="FFFFFF">
              <a:hueOff val="0"/>
              <a:satOff val="0"/>
              <a:lumOff val="0"/>
              <a:alphaOff val="0"/>
            </a:sysClr>
          </a:solidFill>
          <a:prstDash val="solid"/>
          <a:miter lim="800000"/>
        </a:ln>
        <a:effectLst/>
      </dgm:spPr>
      <dgm:t>
        <a:bodyPr/>
        <a:lstStyle/>
        <a:p>
          <a:pPr>
            <a:buNone/>
          </a:pPr>
          <a:r>
            <a:rPr lang="en-US" sz="1600" b="1" baseline="0" dirty="0" err="1">
              <a:solidFill>
                <a:sysClr val="window" lastClr="FFFFFF"/>
              </a:solidFill>
              <a:latin typeface="Arial Narrow" panose="020B0606020202030204" pitchFamily="34" charset="0"/>
              <a:ea typeface="+mn-ea"/>
              <a:cs typeface="+mn-cs"/>
            </a:rPr>
            <a:t>Finanças</a:t>
          </a:r>
          <a:endParaRPr lang="en-US" sz="1600" b="1" baseline="0" dirty="0">
            <a:solidFill>
              <a:sysClr val="window" lastClr="FFFFFF"/>
            </a:solidFill>
            <a:latin typeface="Arial Narrow" panose="020B0606020202030204" pitchFamily="34" charset="0"/>
            <a:ea typeface="+mn-ea"/>
            <a:cs typeface="+mn-cs"/>
          </a:endParaRPr>
        </a:p>
        <a:p>
          <a:pPr>
            <a:buNone/>
          </a:pPr>
          <a:r>
            <a:rPr lang="en-US" sz="1600" baseline="0" dirty="0">
              <a:solidFill>
                <a:sysClr val="window" lastClr="FFFFFF"/>
              </a:solidFill>
              <a:latin typeface="Arial Narrow" panose="020B0606020202030204" pitchFamily="34" charset="0"/>
              <a:ea typeface="+mn-ea"/>
              <a:cs typeface="+mn-cs"/>
            </a:rPr>
            <a:t>5% da taxa de </a:t>
          </a:r>
          <a:r>
            <a:rPr lang="en-US" sz="1600" baseline="0" dirty="0" err="1">
              <a:solidFill>
                <a:sysClr val="window" lastClr="FFFFFF"/>
              </a:solidFill>
              <a:latin typeface="Arial Narrow" panose="020B0606020202030204" pitchFamily="34" charset="0"/>
              <a:ea typeface="+mn-ea"/>
              <a:cs typeface="+mn-cs"/>
            </a:rPr>
            <a:t>crescimento</a:t>
          </a:r>
          <a:r>
            <a:rPr lang="en-US" sz="1600" baseline="0" dirty="0">
              <a:solidFill>
                <a:sysClr val="window" lastClr="FFFFFF"/>
              </a:solidFill>
              <a:latin typeface="Arial Narrow" panose="020B0606020202030204" pitchFamily="34" charset="0"/>
              <a:ea typeface="+mn-ea"/>
              <a:cs typeface="+mn-cs"/>
            </a:rPr>
            <a:t> do PIB</a:t>
          </a:r>
        </a:p>
      </dgm:t>
    </dgm:pt>
    <dgm:pt modelId="{40FB0E31-31D0-4CB7-BC56-9957915A4AA2}" type="parTrans" cxnId="{4362589B-A5BE-4258-8451-8F5847519DB5}">
      <dgm:prSet/>
      <dgm:spPr/>
      <dgm:t>
        <a:bodyPr/>
        <a:lstStyle/>
        <a:p>
          <a:endParaRPr lang="en-US" sz="1600"/>
        </a:p>
      </dgm:t>
    </dgm:pt>
    <dgm:pt modelId="{930082D4-6E22-40CA-B501-77B7DFFFD195}" type="sibTrans" cxnId="{4362589B-A5BE-4258-8451-8F5847519DB5}">
      <dgm:prSet/>
      <dgm:spPr/>
      <dgm:t>
        <a:bodyPr/>
        <a:lstStyle/>
        <a:p>
          <a:endParaRPr lang="en-US" sz="1600"/>
        </a:p>
      </dgm:t>
    </dgm:pt>
    <dgm:pt modelId="{B765D362-B003-4753-8755-A4009C5D13DF}">
      <dgm:prSet phldrT="[Text]" custT="1"/>
      <dgm:spPr>
        <a:xfrm>
          <a:off x="651511" y="1743164"/>
          <a:ext cx="4511037" cy="2429076"/>
        </a:xfrm>
        <a:prstGeom prst="ellipse">
          <a:avLst/>
        </a:prstGeom>
        <a:solidFill>
          <a:sysClr val="windowText" lastClr="000000">
            <a:lumMod val="75000"/>
            <a:lumOff val="25000"/>
          </a:sysClr>
        </a:solidFill>
        <a:ln w="19050" cap="flat" cmpd="sng" algn="ctr">
          <a:solidFill>
            <a:sysClr val="window" lastClr="FFFFFF">
              <a:hueOff val="0"/>
              <a:satOff val="0"/>
              <a:lumOff val="0"/>
              <a:alphaOff val="0"/>
            </a:sysClr>
          </a:solidFill>
          <a:prstDash val="solid"/>
          <a:miter lim="800000"/>
        </a:ln>
        <a:effectLst/>
      </dgm:spPr>
      <dgm:t>
        <a:bodyPr/>
        <a:lstStyle/>
        <a:p>
          <a:pPr>
            <a:buNone/>
          </a:pPr>
          <a:endParaRPr lang="en-US" sz="1600" baseline="0" dirty="0">
            <a:solidFill>
              <a:sysClr val="window" lastClr="FFFFFF"/>
            </a:solidFill>
            <a:latin typeface="Arial Narrow" panose="020B0606020202030204" pitchFamily="34" charset="0"/>
            <a:ea typeface="+mn-ea"/>
            <a:cs typeface="+mn-cs"/>
          </a:endParaRPr>
        </a:p>
        <a:p>
          <a:pPr>
            <a:buNone/>
          </a:pPr>
          <a:r>
            <a:rPr lang="en-US" sz="1600" b="1" baseline="0" dirty="0">
              <a:solidFill>
                <a:sysClr val="window" lastClr="FFFFFF"/>
              </a:solidFill>
              <a:latin typeface="Arial Narrow" panose="020B0606020202030204" pitchFamily="34" charset="0"/>
              <a:ea typeface="+mn-ea"/>
              <a:cs typeface="+mn-cs"/>
            </a:rPr>
            <a:t>Infra-</a:t>
          </a:r>
          <a:r>
            <a:rPr lang="en-US" sz="1600" b="1" baseline="0" dirty="0" err="1">
              <a:solidFill>
                <a:sysClr val="window" lastClr="FFFFFF"/>
              </a:solidFill>
              <a:latin typeface="Arial Narrow" panose="020B0606020202030204" pitchFamily="34" charset="0"/>
              <a:ea typeface="+mn-ea"/>
              <a:cs typeface="+mn-cs"/>
            </a:rPr>
            <a:t>estruturas</a:t>
          </a:r>
          <a:r>
            <a:rPr lang="en-US" sz="1600" b="1" baseline="0" dirty="0">
              <a:solidFill>
                <a:sysClr val="window" lastClr="FFFFFF"/>
              </a:solidFill>
              <a:latin typeface="Arial Narrow" panose="020B0606020202030204" pitchFamily="34" charset="0"/>
              <a:ea typeface="+mn-ea"/>
              <a:cs typeface="+mn-cs"/>
            </a:rPr>
            <a:t> e </a:t>
          </a:r>
          <a:r>
            <a:rPr lang="en-US" sz="1600" b="1" baseline="0" dirty="0" err="1">
              <a:solidFill>
                <a:sysClr val="window" lastClr="FFFFFF"/>
              </a:solidFill>
              <a:latin typeface="Arial Narrow" panose="020B0606020202030204" pitchFamily="34" charset="0"/>
              <a:ea typeface="+mn-ea"/>
              <a:cs typeface="+mn-cs"/>
            </a:rPr>
            <a:t>serviços</a:t>
          </a:r>
          <a:r>
            <a:rPr lang="en-US" sz="1600" b="1" baseline="0" dirty="0">
              <a:solidFill>
                <a:sysClr val="window" lastClr="FFFFFF"/>
              </a:solidFill>
              <a:latin typeface="Arial Narrow" panose="020B0606020202030204" pitchFamily="34" charset="0"/>
              <a:ea typeface="+mn-ea"/>
              <a:cs typeface="+mn-cs"/>
            </a:rPr>
            <a:t> </a:t>
          </a:r>
          <a:r>
            <a:rPr lang="en-US" sz="1600" b="1" baseline="0" dirty="0" err="1">
              <a:solidFill>
                <a:sysClr val="window" lastClr="FFFFFF"/>
              </a:solidFill>
              <a:latin typeface="Arial Narrow" panose="020B0606020202030204" pitchFamily="34" charset="0"/>
              <a:ea typeface="+mn-ea"/>
              <a:cs typeface="+mn-cs"/>
            </a:rPr>
            <a:t>adjacentes</a:t>
          </a:r>
          <a:r>
            <a:rPr lang="en-US" sz="1600" b="1" baseline="0" dirty="0">
              <a:solidFill>
                <a:sysClr val="window" lastClr="FFFFFF"/>
              </a:solidFill>
              <a:latin typeface="Arial Narrow" panose="020B0606020202030204" pitchFamily="34" charset="0"/>
              <a:ea typeface="+mn-ea"/>
              <a:cs typeface="+mn-cs"/>
            </a:rPr>
            <a:t>, e </a:t>
          </a:r>
          <a:r>
            <a:rPr lang="en-US" sz="1600" b="1" baseline="0" dirty="0" err="1">
              <a:solidFill>
                <a:sysClr val="window" lastClr="FFFFFF"/>
              </a:solidFill>
              <a:latin typeface="Arial Narrow" panose="020B0606020202030204" pitchFamily="34" charset="0"/>
              <a:ea typeface="+mn-ea"/>
              <a:cs typeface="+mn-cs"/>
            </a:rPr>
            <a:t>negócio</a:t>
          </a:r>
          <a:r>
            <a:rPr lang="en-US" sz="1600" b="1" baseline="0" dirty="0">
              <a:solidFill>
                <a:sysClr val="window" lastClr="FFFFFF"/>
              </a:solidFill>
              <a:latin typeface="Arial Narrow" panose="020B0606020202030204" pitchFamily="34" charset="0"/>
              <a:ea typeface="+mn-ea"/>
              <a:cs typeface="+mn-cs"/>
            </a:rPr>
            <a:t> </a:t>
          </a:r>
          <a:r>
            <a:rPr lang="en-US" sz="1600" b="1" baseline="0" dirty="0" err="1">
              <a:solidFill>
                <a:sysClr val="window" lastClr="FFFFFF"/>
              </a:solidFill>
              <a:latin typeface="Arial Narrow" panose="020B0606020202030204" pitchFamily="34" charset="0"/>
              <a:ea typeface="+mn-ea"/>
              <a:cs typeface="+mn-cs"/>
            </a:rPr>
            <a:t>imobiliário</a:t>
          </a:r>
          <a:endParaRPr lang="en-US" sz="1600" b="1" baseline="0" dirty="0">
            <a:solidFill>
              <a:sysClr val="window" lastClr="FFFFFF"/>
            </a:solidFill>
            <a:latin typeface="Arial Narrow" panose="020B0606020202030204" pitchFamily="34" charset="0"/>
            <a:ea typeface="+mn-ea"/>
            <a:cs typeface="+mn-cs"/>
          </a:endParaRPr>
        </a:p>
        <a:p>
          <a:pPr>
            <a:buNone/>
          </a:pPr>
          <a:r>
            <a:rPr lang="en-US" sz="1600" baseline="0" dirty="0">
              <a:solidFill>
                <a:sysClr val="window" lastClr="FFFFFF"/>
              </a:solidFill>
              <a:latin typeface="Arial Narrow" panose="020B0606020202030204" pitchFamily="34" charset="0"/>
              <a:ea typeface="+mn-ea"/>
              <a:cs typeface="+mn-cs"/>
            </a:rPr>
            <a:t>15% do </a:t>
          </a:r>
          <a:r>
            <a:rPr lang="en-US" sz="1600" baseline="0" dirty="0" err="1">
              <a:solidFill>
                <a:sysClr val="window" lastClr="FFFFFF"/>
              </a:solidFill>
              <a:latin typeface="Arial Narrow" panose="020B0606020202030204" pitchFamily="34" charset="0"/>
              <a:ea typeface="+mn-ea"/>
              <a:cs typeface="+mn-cs"/>
            </a:rPr>
            <a:t>investimento</a:t>
          </a:r>
          <a:r>
            <a:rPr lang="en-US" sz="1600" baseline="0" dirty="0">
              <a:solidFill>
                <a:sysClr val="window" lastClr="FFFFFF"/>
              </a:solidFill>
              <a:latin typeface="Arial Narrow" panose="020B0606020202030204" pitchFamily="34" charset="0"/>
              <a:ea typeface="+mn-ea"/>
              <a:cs typeface="+mn-cs"/>
            </a:rPr>
            <a:t> </a:t>
          </a:r>
          <a:r>
            <a:rPr lang="en-US" sz="1600" baseline="0" dirty="0" err="1">
              <a:solidFill>
                <a:sysClr val="window" lastClr="FFFFFF"/>
              </a:solidFill>
              <a:latin typeface="Arial Narrow" panose="020B0606020202030204" pitchFamily="34" charset="0"/>
              <a:ea typeface="+mn-ea"/>
              <a:cs typeface="+mn-cs"/>
            </a:rPr>
            <a:t>privado</a:t>
          </a:r>
          <a:r>
            <a:rPr lang="en-US" sz="1600" baseline="0" dirty="0">
              <a:solidFill>
                <a:sysClr val="window" lastClr="FFFFFF"/>
              </a:solidFill>
              <a:latin typeface="Arial Narrow" panose="020B0606020202030204" pitchFamily="34" charset="0"/>
              <a:ea typeface="+mn-ea"/>
              <a:cs typeface="+mn-cs"/>
            </a:rPr>
            <a:t>, 5% das </a:t>
          </a:r>
          <a:r>
            <a:rPr lang="en-US" sz="1600" baseline="0" dirty="0" err="1">
              <a:solidFill>
                <a:sysClr val="window" lastClr="FFFFFF"/>
              </a:solidFill>
              <a:latin typeface="Arial Narrow" panose="020B0606020202030204" pitchFamily="34" charset="0"/>
              <a:ea typeface="+mn-ea"/>
              <a:cs typeface="+mn-cs"/>
            </a:rPr>
            <a:t>exportações</a:t>
          </a:r>
          <a:r>
            <a:rPr lang="en-US" sz="1600" baseline="0" dirty="0">
              <a:solidFill>
                <a:sysClr val="window" lastClr="FFFFFF"/>
              </a:solidFill>
              <a:latin typeface="Arial Narrow" panose="020B0606020202030204" pitchFamily="34" charset="0"/>
              <a:ea typeface="+mn-ea"/>
              <a:cs typeface="+mn-cs"/>
            </a:rPr>
            <a:t>, 15% da taxa de </a:t>
          </a:r>
          <a:r>
            <a:rPr lang="en-US" sz="1600" baseline="0" dirty="0" err="1">
              <a:solidFill>
                <a:sysClr val="window" lastClr="FFFFFF"/>
              </a:solidFill>
              <a:latin typeface="Arial Narrow" panose="020B0606020202030204" pitchFamily="34" charset="0"/>
              <a:ea typeface="+mn-ea"/>
              <a:cs typeface="+mn-cs"/>
            </a:rPr>
            <a:t>crescimento</a:t>
          </a:r>
          <a:r>
            <a:rPr lang="en-US" sz="1600" baseline="0" dirty="0">
              <a:solidFill>
                <a:sysClr val="window" lastClr="FFFFFF"/>
              </a:solidFill>
              <a:latin typeface="Arial Narrow" panose="020B0606020202030204" pitchFamily="34" charset="0"/>
              <a:ea typeface="+mn-ea"/>
              <a:cs typeface="+mn-cs"/>
            </a:rPr>
            <a:t> do PIB, 8% do </a:t>
          </a:r>
          <a:r>
            <a:rPr lang="en-US" sz="1600" baseline="0" dirty="0" err="1">
              <a:solidFill>
                <a:sysClr val="window" lastClr="FFFFFF"/>
              </a:solidFill>
              <a:latin typeface="Arial Narrow" panose="020B0606020202030204" pitchFamily="34" charset="0"/>
              <a:ea typeface="+mn-ea"/>
              <a:cs typeface="+mn-cs"/>
            </a:rPr>
            <a:t>emprego</a:t>
          </a:r>
          <a:r>
            <a:rPr lang="en-US" sz="1600" baseline="0" dirty="0">
              <a:solidFill>
                <a:sysClr val="window" lastClr="FFFFFF"/>
              </a:solidFill>
              <a:latin typeface="Arial Narrow" panose="020B0606020202030204" pitchFamily="34" charset="0"/>
              <a:ea typeface="+mn-ea"/>
              <a:cs typeface="+mn-cs"/>
            </a:rPr>
            <a:t> formal (0,7% da </a:t>
          </a:r>
          <a:r>
            <a:rPr lang="en-US" sz="1600" baseline="0" dirty="0" err="1">
              <a:solidFill>
                <a:sysClr val="window" lastClr="FFFFFF"/>
              </a:solidFill>
              <a:latin typeface="Arial Narrow" panose="020B0606020202030204" pitchFamily="34" charset="0"/>
              <a:ea typeface="+mn-ea"/>
              <a:cs typeface="+mn-cs"/>
            </a:rPr>
            <a:t>população</a:t>
          </a:r>
          <a:r>
            <a:rPr lang="en-US" sz="1600" baseline="0" dirty="0">
              <a:solidFill>
                <a:sysClr val="window" lastClr="FFFFFF"/>
              </a:solidFill>
              <a:latin typeface="Arial Narrow" panose="020B0606020202030204" pitchFamily="34" charset="0"/>
              <a:ea typeface="+mn-ea"/>
              <a:cs typeface="+mn-cs"/>
            </a:rPr>
            <a:t> </a:t>
          </a:r>
          <a:r>
            <a:rPr lang="en-US" sz="1600" baseline="0" dirty="0" err="1">
              <a:solidFill>
                <a:sysClr val="window" lastClr="FFFFFF"/>
              </a:solidFill>
              <a:latin typeface="Arial Narrow" panose="020B0606020202030204" pitchFamily="34" charset="0"/>
              <a:ea typeface="+mn-ea"/>
              <a:cs typeface="+mn-cs"/>
            </a:rPr>
            <a:t>activa</a:t>
          </a:r>
          <a:r>
            <a:rPr lang="en-US" sz="1600" baseline="0" dirty="0">
              <a:solidFill>
                <a:sysClr val="window" lastClr="FFFFFF"/>
              </a:solidFill>
              <a:latin typeface="Arial Narrow" panose="020B0606020202030204" pitchFamily="34" charset="0"/>
              <a:ea typeface="+mn-ea"/>
              <a:cs typeface="+mn-cs"/>
            </a:rPr>
            <a:t>)</a:t>
          </a:r>
        </a:p>
      </dgm:t>
    </dgm:pt>
    <dgm:pt modelId="{5B6DDDD3-08CC-42C1-A249-E860497ED493}" type="parTrans" cxnId="{1EA40D83-50E1-4C56-9502-A0AEA74FBADE}">
      <dgm:prSet/>
      <dgm:spPr/>
      <dgm:t>
        <a:bodyPr/>
        <a:lstStyle/>
        <a:p>
          <a:endParaRPr lang="en-US" sz="1600"/>
        </a:p>
      </dgm:t>
    </dgm:pt>
    <dgm:pt modelId="{3B488B41-61BB-4945-AA22-DEDCA83BB612}" type="sibTrans" cxnId="{1EA40D83-50E1-4C56-9502-A0AEA74FBADE}">
      <dgm:prSet/>
      <dgm:spPr/>
      <dgm:t>
        <a:bodyPr/>
        <a:lstStyle/>
        <a:p>
          <a:endParaRPr lang="en-US" sz="1600"/>
        </a:p>
      </dgm:t>
    </dgm:pt>
    <dgm:pt modelId="{B7A67D33-5A63-43A0-ABD3-95F454D51B4A}">
      <dgm:prSet phldrT="[Text]" custT="1"/>
      <dgm:spPr>
        <a:xfrm>
          <a:off x="1120526" y="2942568"/>
          <a:ext cx="3588150" cy="1246376"/>
        </a:xfrm>
        <a:prstGeom prst="ellipse">
          <a:avLst/>
        </a:prstGeom>
        <a:solidFill>
          <a:sysClr val="windowText" lastClr="000000">
            <a:lumMod val="95000"/>
            <a:lumOff val="5000"/>
          </a:sysClr>
        </a:solidFill>
        <a:ln w="19050" cap="flat" cmpd="sng" algn="ctr">
          <a:solidFill>
            <a:sysClr val="window" lastClr="FFFFFF">
              <a:hueOff val="0"/>
              <a:satOff val="0"/>
              <a:lumOff val="0"/>
              <a:alphaOff val="0"/>
            </a:sysClr>
          </a:solidFill>
          <a:prstDash val="solid"/>
          <a:miter lim="800000"/>
        </a:ln>
        <a:effectLst/>
      </dgm:spPr>
      <dgm:t>
        <a:bodyPr/>
        <a:lstStyle/>
        <a:p>
          <a:pPr>
            <a:buNone/>
          </a:pPr>
          <a:r>
            <a:rPr lang="en-US" sz="1600" b="1" baseline="0">
              <a:solidFill>
                <a:sysClr val="window" lastClr="FFFFFF"/>
              </a:solidFill>
              <a:latin typeface="Arial Narrow" panose="020B0606020202030204" pitchFamily="34" charset="0"/>
              <a:ea typeface="+mn-ea"/>
              <a:cs typeface="+mn-cs"/>
            </a:rPr>
            <a:t>Núcleo extractivo:</a:t>
          </a:r>
        </a:p>
        <a:p>
          <a:pPr>
            <a:buNone/>
          </a:pPr>
          <a:r>
            <a:rPr lang="en-US" sz="1600" baseline="0">
              <a:solidFill>
                <a:sysClr val="window" lastClr="FFFFFF"/>
              </a:solidFill>
              <a:latin typeface="Arial Narrow" panose="020B0606020202030204" pitchFamily="34" charset="0"/>
              <a:ea typeface="+mn-ea"/>
              <a:cs typeface="+mn-cs"/>
            </a:rPr>
            <a:t>(complexo mineral-energético e mercadorias agrícolas primárias para exportação)</a:t>
          </a:r>
        </a:p>
        <a:p>
          <a:pPr>
            <a:buNone/>
          </a:pPr>
          <a:r>
            <a:rPr lang="en-US" sz="1600" baseline="0">
              <a:solidFill>
                <a:sysClr val="window" lastClr="FFFFFF"/>
              </a:solidFill>
              <a:latin typeface="Arial Narrow" panose="020B0606020202030204" pitchFamily="34" charset="0"/>
              <a:ea typeface="+mn-ea"/>
              <a:cs typeface="+mn-cs"/>
            </a:rPr>
            <a:t>75% do investimento privado, 90% das exportações, 50% da taxa de crescimento do PIB, 7% do emprego formal (0,6% da população activa)</a:t>
          </a:r>
          <a:endParaRPr lang="pt-PT" sz="1600" baseline="0">
            <a:solidFill>
              <a:sysClr val="window" lastClr="FFFFFF"/>
            </a:solidFill>
            <a:latin typeface="Arial Narrow" panose="020B0606020202030204" pitchFamily="34" charset="0"/>
            <a:ea typeface="+mn-ea"/>
            <a:cs typeface="+mn-cs"/>
          </a:endParaRPr>
        </a:p>
      </dgm:t>
    </dgm:pt>
    <dgm:pt modelId="{026D68B0-4B52-4D92-8F23-3815BF10A974}" type="parTrans" cxnId="{008E675C-6434-4E62-A923-E46B08A63CCF}">
      <dgm:prSet/>
      <dgm:spPr/>
      <dgm:t>
        <a:bodyPr/>
        <a:lstStyle/>
        <a:p>
          <a:endParaRPr lang="en-US" sz="1600"/>
        </a:p>
      </dgm:t>
    </dgm:pt>
    <dgm:pt modelId="{6E09E29A-753D-44CF-AFAB-CF4CCA8B68BD}" type="sibTrans" cxnId="{008E675C-6434-4E62-A923-E46B08A63CCF}">
      <dgm:prSet/>
      <dgm:spPr/>
      <dgm:t>
        <a:bodyPr/>
        <a:lstStyle/>
        <a:p>
          <a:endParaRPr lang="en-US" sz="1600"/>
        </a:p>
      </dgm:t>
    </dgm:pt>
    <dgm:pt modelId="{691D2AF5-E523-4B55-A5E9-CA811A91B636}" type="pres">
      <dgm:prSet presAssocID="{0D742C9F-9978-443D-A9AB-6311982134D6}" presName="Name0" presStyleCnt="0">
        <dgm:presLayoutVars>
          <dgm:chMax val="7"/>
          <dgm:resizeHandles val="exact"/>
        </dgm:presLayoutVars>
      </dgm:prSet>
      <dgm:spPr/>
    </dgm:pt>
    <dgm:pt modelId="{B592082D-8477-4A67-BEE8-8745F0505999}" type="pres">
      <dgm:prSet presAssocID="{0D742C9F-9978-443D-A9AB-6311982134D6}" presName="comp1" presStyleCnt="0"/>
      <dgm:spPr/>
    </dgm:pt>
    <dgm:pt modelId="{90021928-D801-49B5-9B22-281A9BCD0726}" type="pres">
      <dgm:prSet presAssocID="{0D742C9F-9978-443D-A9AB-6311982134D6}" presName="circle1" presStyleLbl="node1" presStyleIdx="0" presStyleCnt="4" custScaleX="196446"/>
      <dgm:spPr/>
    </dgm:pt>
    <dgm:pt modelId="{39D86A7E-5ED3-4909-B665-D92B5B1066EA}" type="pres">
      <dgm:prSet presAssocID="{0D742C9F-9978-443D-A9AB-6311982134D6}" presName="c1text" presStyleLbl="node1" presStyleIdx="0" presStyleCnt="4">
        <dgm:presLayoutVars>
          <dgm:bulletEnabled val="1"/>
        </dgm:presLayoutVars>
      </dgm:prSet>
      <dgm:spPr/>
    </dgm:pt>
    <dgm:pt modelId="{4F927206-E6BA-47A4-BEC9-E56DFF481912}" type="pres">
      <dgm:prSet presAssocID="{0D742C9F-9978-443D-A9AB-6311982134D6}" presName="comp2" presStyleCnt="0"/>
      <dgm:spPr/>
    </dgm:pt>
    <dgm:pt modelId="{45744219-0981-4536-A02A-2CAAEEC466B5}" type="pres">
      <dgm:prSet presAssocID="{0D742C9F-9978-443D-A9AB-6311982134D6}" presName="circle2" presStyleLbl="node1" presStyleIdx="1" presStyleCnt="4" custScaleX="229705" custScaleY="89134"/>
      <dgm:spPr/>
    </dgm:pt>
    <dgm:pt modelId="{405601F6-E920-42D2-ABAD-9BBC81AF517A}" type="pres">
      <dgm:prSet presAssocID="{0D742C9F-9978-443D-A9AB-6311982134D6}" presName="c2text" presStyleLbl="node1" presStyleIdx="1" presStyleCnt="4">
        <dgm:presLayoutVars>
          <dgm:bulletEnabled val="1"/>
        </dgm:presLayoutVars>
      </dgm:prSet>
      <dgm:spPr/>
    </dgm:pt>
    <dgm:pt modelId="{F8CE87EE-D3B6-4F33-95E5-4D58C6F8CA1E}" type="pres">
      <dgm:prSet presAssocID="{0D742C9F-9978-443D-A9AB-6311982134D6}" presName="comp3" presStyleCnt="0"/>
      <dgm:spPr/>
    </dgm:pt>
    <dgm:pt modelId="{8345A844-1FFE-4813-A41D-D941578FC30C}" type="pres">
      <dgm:prSet presAssocID="{0D742C9F-9978-443D-A9AB-6311982134D6}" presName="circle3" presStyleLbl="node1" presStyleIdx="2" presStyleCnt="4" custScaleX="278317" custScaleY="95815"/>
      <dgm:spPr/>
    </dgm:pt>
    <dgm:pt modelId="{AA679358-AB07-4B9D-BB20-27208BA6AAF0}" type="pres">
      <dgm:prSet presAssocID="{0D742C9F-9978-443D-A9AB-6311982134D6}" presName="c3text" presStyleLbl="node1" presStyleIdx="2" presStyleCnt="4">
        <dgm:presLayoutVars>
          <dgm:bulletEnabled val="1"/>
        </dgm:presLayoutVars>
      </dgm:prSet>
      <dgm:spPr/>
    </dgm:pt>
    <dgm:pt modelId="{33C45B2E-B24D-4F55-A6F1-0BAEEB451C80}" type="pres">
      <dgm:prSet presAssocID="{0D742C9F-9978-443D-A9AB-6311982134D6}" presName="comp4" presStyleCnt="0"/>
      <dgm:spPr/>
    </dgm:pt>
    <dgm:pt modelId="{9282BD89-2291-4E3D-B4D1-33581A17239B}" type="pres">
      <dgm:prSet presAssocID="{0D742C9F-9978-443D-A9AB-6311982134D6}" presName="circle4" presStyleLbl="node1" presStyleIdx="3" presStyleCnt="4" custScaleX="301775" custScaleY="73745" custLinFactNeighborX="448" custLinFactNeighborY="10977"/>
      <dgm:spPr/>
    </dgm:pt>
    <dgm:pt modelId="{6FF908C0-8109-4051-81A3-5A408ADA21C1}" type="pres">
      <dgm:prSet presAssocID="{0D742C9F-9978-443D-A9AB-6311982134D6}" presName="c4text" presStyleLbl="node1" presStyleIdx="3" presStyleCnt="4">
        <dgm:presLayoutVars>
          <dgm:bulletEnabled val="1"/>
        </dgm:presLayoutVars>
      </dgm:prSet>
      <dgm:spPr/>
    </dgm:pt>
  </dgm:ptLst>
  <dgm:cxnLst>
    <dgm:cxn modelId="{5704FB01-AFC8-49A1-93DB-29203DD3035A}" type="presOf" srcId="{AAF257E1-09C1-47F5-BA5F-D20D1EA75057}" destId="{405601F6-E920-42D2-ABAD-9BBC81AF517A}" srcOrd="1" destOrd="0" presId="urn:microsoft.com/office/officeart/2005/8/layout/venn2"/>
    <dgm:cxn modelId="{20751117-9DB8-4B10-B02F-D7A21E817C18}" type="presOf" srcId="{B7A67D33-5A63-43A0-ABD3-95F454D51B4A}" destId="{9282BD89-2291-4E3D-B4D1-33581A17239B}" srcOrd="0" destOrd="0" presId="urn:microsoft.com/office/officeart/2005/8/layout/venn2"/>
    <dgm:cxn modelId="{C3B64224-C367-4C7A-930F-1305CD4E1B0B}" type="presOf" srcId="{B765D362-B003-4753-8755-A4009C5D13DF}" destId="{8345A844-1FFE-4813-A41D-D941578FC30C}" srcOrd="0" destOrd="0" presId="urn:microsoft.com/office/officeart/2005/8/layout/venn2"/>
    <dgm:cxn modelId="{5C020B2D-C2CB-411D-ACD8-DEC4CD9F2ACA}" type="presOf" srcId="{0D742C9F-9978-443D-A9AB-6311982134D6}" destId="{691D2AF5-E523-4B55-A5E9-CA811A91B636}" srcOrd="0" destOrd="0" presId="urn:microsoft.com/office/officeart/2005/8/layout/venn2"/>
    <dgm:cxn modelId="{3B302334-1359-4BAB-8B04-A4722C197161}" type="presOf" srcId="{AAF257E1-09C1-47F5-BA5F-D20D1EA75057}" destId="{45744219-0981-4536-A02A-2CAAEEC466B5}" srcOrd="0" destOrd="0" presId="urn:microsoft.com/office/officeart/2005/8/layout/venn2"/>
    <dgm:cxn modelId="{008E675C-6434-4E62-A923-E46B08A63CCF}" srcId="{0D742C9F-9978-443D-A9AB-6311982134D6}" destId="{B7A67D33-5A63-43A0-ABD3-95F454D51B4A}" srcOrd="3" destOrd="0" parTransId="{026D68B0-4B52-4D92-8F23-3815BF10A974}" sibTransId="{6E09E29A-753D-44CF-AFAB-CF4CCA8B68BD}"/>
    <dgm:cxn modelId="{982EBB55-B9EC-429B-A8C2-46621787627C}" type="presOf" srcId="{B7A67D33-5A63-43A0-ABD3-95F454D51B4A}" destId="{6FF908C0-8109-4051-81A3-5A408ADA21C1}" srcOrd="1" destOrd="0" presId="urn:microsoft.com/office/officeart/2005/8/layout/venn2"/>
    <dgm:cxn modelId="{3BC77B82-056C-4782-8DF5-18CF0E8AD70F}" type="presOf" srcId="{329A27A0-FD7D-4A2F-BCF7-577280C7399C}" destId="{90021928-D801-49B5-9B22-281A9BCD0726}" srcOrd="0" destOrd="0" presId="urn:microsoft.com/office/officeart/2005/8/layout/venn2"/>
    <dgm:cxn modelId="{1EA40D83-50E1-4C56-9502-A0AEA74FBADE}" srcId="{0D742C9F-9978-443D-A9AB-6311982134D6}" destId="{B765D362-B003-4753-8755-A4009C5D13DF}" srcOrd="2" destOrd="0" parTransId="{5B6DDDD3-08CC-42C1-A249-E860497ED493}" sibTransId="{3B488B41-61BB-4945-AA22-DEDCA83BB612}"/>
    <dgm:cxn modelId="{BC6CC595-BB93-4700-95E1-8759B77420A5}" srcId="{0D742C9F-9978-443D-A9AB-6311982134D6}" destId="{329A27A0-FD7D-4A2F-BCF7-577280C7399C}" srcOrd="0" destOrd="0" parTransId="{21791CA3-8CC5-48A5-B32B-69986F974CA5}" sibTransId="{2B05257F-EAB2-407A-BFE0-96071E460FE2}"/>
    <dgm:cxn modelId="{4362589B-A5BE-4258-8451-8F5847519DB5}" srcId="{0D742C9F-9978-443D-A9AB-6311982134D6}" destId="{AAF257E1-09C1-47F5-BA5F-D20D1EA75057}" srcOrd="1" destOrd="0" parTransId="{40FB0E31-31D0-4CB7-BC56-9957915A4AA2}" sibTransId="{930082D4-6E22-40CA-B501-77B7DFFFD195}"/>
    <dgm:cxn modelId="{61D426B4-F274-4A0B-9844-98B032F9C4F3}" type="presOf" srcId="{329A27A0-FD7D-4A2F-BCF7-577280C7399C}" destId="{39D86A7E-5ED3-4909-B665-D92B5B1066EA}" srcOrd="1" destOrd="0" presId="urn:microsoft.com/office/officeart/2005/8/layout/venn2"/>
    <dgm:cxn modelId="{0DD402F1-9478-4379-9455-C67CF0085037}" type="presOf" srcId="{B765D362-B003-4753-8755-A4009C5D13DF}" destId="{AA679358-AB07-4B9D-BB20-27208BA6AAF0}" srcOrd="1" destOrd="0" presId="urn:microsoft.com/office/officeart/2005/8/layout/venn2"/>
    <dgm:cxn modelId="{370A95FB-5D6E-49AF-A796-4D81D0E7D42F}" type="presParOf" srcId="{691D2AF5-E523-4B55-A5E9-CA811A91B636}" destId="{B592082D-8477-4A67-BEE8-8745F0505999}" srcOrd="0" destOrd="0" presId="urn:microsoft.com/office/officeart/2005/8/layout/venn2"/>
    <dgm:cxn modelId="{3913BE22-5A75-495F-AF1A-C20FC8C425F1}" type="presParOf" srcId="{B592082D-8477-4A67-BEE8-8745F0505999}" destId="{90021928-D801-49B5-9B22-281A9BCD0726}" srcOrd="0" destOrd="0" presId="urn:microsoft.com/office/officeart/2005/8/layout/venn2"/>
    <dgm:cxn modelId="{9E880178-56B7-4325-95B7-DE4E66E6F4EE}" type="presParOf" srcId="{B592082D-8477-4A67-BEE8-8745F0505999}" destId="{39D86A7E-5ED3-4909-B665-D92B5B1066EA}" srcOrd="1" destOrd="0" presId="urn:microsoft.com/office/officeart/2005/8/layout/venn2"/>
    <dgm:cxn modelId="{827223DA-F441-435D-B127-99A6262E5AD5}" type="presParOf" srcId="{691D2AF5-E523-4B55-A5E9-CA811A91B636}" destId="{4F927206-E6BA-47A4-BEC9-E56DFF481912}" srcOrd="1" destOrd="0" presId="urn:microsoft.com/office/officeart/2005/8/layout/venn2"/>
    <dgm:cxn modelId="{B728CD7E-C755-4F50-8F31-44C78C370A1C}" type="presParOf" srcId="{4F927206-E6BA-47A4-BEC9-E56DFF481912}" destId="{45744219-0981-4536-A02A-2CAAEEC466B5}" srcOrd="0" destOrd="0" presId="urn:microsoft.com/office/officeart/2005/8/layout/venn2"/>
    <dgm:cxn modelId="{BF3564B2-3461-4D58-891C-B0B78EBCA8B3}" type="presParOf" srcId="{4F927206-E6BA-47A4-BEC9-E56DFF481912}" destId="{405601F6-E920-42D2-ABAD-9BBC81AF517A}" srcOrd="1" destOrd="0" presId="urn:microsoft.com/office/officeart/2005/8/layout/venn2"/>
    <dgm:cxn modelId="{A51737DF-CF3C-4D5B-84F6-D4300A737F2B}" type="presParOf" srcId="{691D2AF5-E523-4B55-A5E9-CA811A91B636}" destId="{F8CE87EE-D3B6-4F33-95E5-4D58C6F8CA1E}" srcOrd="2" destOrd="0" presId="urn:microsoft.com/office/officeart/2005/8/layout/venn2"/>
    <dgm:cxn modelId="{827F3B29-58A2-4CCA-98DC-4B7207073A21}" type="presParOf" srcId="{F8CE87EE-D3B6-4F33-95E5-4D58C6F8CA1E}" destId="{8345A844-1FFE-4813-A41D-D941578FC30C}" srcOrd="0" destOrd="0" presId="urn:microsoft.com/office/officeart/2005/8/layout/venn2"/>
    <dgm:cxn modelId="{0DE69883-965E-4E22-9927-92EFED960C79}" type="presParOf" srcId="{F8CE87EE-D3B6-4F33-95E5-4D58C6F8CA1E}" destId="{AA679358-AB07-4B9D-BB20-27208BA6AAF0}" srcOrd="1" destOrd="0" presId="urn:microsoft.com/office/officeart/2005/8/layout/venn2"/>
    <dgm:cxn modelId="{73918259-6EF8-41D2-8B52-D5269F1756A6}" type="presParOf" srcId="{691D2AF5-E523-4B55-A5E9-CA811A91B636}" destId="{33C45B2E-B24D-4F55-A6F1-0BAEEB451C80}" srcOrd="3" destOrd="0" presId="urn:microsoft.com/office/officeart/2005/8/layout/venn2"/>
    <dgm:cxn modelId="{FF50A2A4-DFC1-4CC3-8354-6911CB3E290C}" type="presParOf" srcId="{33C45B2E-B24D-4F55-A6F1-0BAEEB451C80}" destId="{9282BD89-2291-4E3D-B4D1-33581A17239B}" srcOrd="0" destOrd="0" presId="urn:microsoft.com/office/officeart/2005/8/layout/venn2"/>
    <dgm:cxn modelId="{6AE170FA-1A86-43E0-A343-84680277EB7C}" type="presParOf" srcId="{33C45B2E-B24D-4F55-A6F1-0BAEEB451C80}" destId="{6FF908C0-8109-4051-81A3-5A408ADA21C1}" srcOrd="1" destOrd="0" presId="urn:microsoft.com/office/officeart/2005/8/layout/ven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0021928-D801-49B5-9B22-281A9BCD0726}">
      <dsp:nvSpPr>
        <dsp:cNvPr id="0" name=""/>
        <dsp:cNvSpPr/>
      </dsp:nvSpPr>
      <dsp:spPr>
        <a:xfrm>
          <a:off x="88157" y="0"/>
          <a:ext cx="11479109" cy="5843392"/>
        </a:xfrm>
        <a:prstGeom prst="ellipse">
          <a:avLst/>
        </a:prstGeom>
        <a:solidFill>
          <a:sysClr val="window" lastClr="FFFFFF">
            <a:lumMod val="75000"/>
          </a:sysClr>
        </a:solidFill>
        <a:ln w="127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113792" rIns="113792" bIns="113792" numCol="1" spcCol="1270" anchor="ctr" anchorCtr="0">
          <a:noAutofit/>
        </a:bodyPr>
        <a:lstStyle/>
        <a:p>
          <a:pPr marL="0" lvl="0" indent="0" algn="ctr" defTabSz="711200">
            <a:lnSpc>
              <a:spcPct val="90000"/>
            </a:lnSpc>
            <a:spcBef>
              <a:spcPct val="0"/>
            </a:spcBef>
            <a:spcAft>
              <a:spcPct val="35000"/>
            </a:spcAft>
            <a:buNone/>
          </a:pPr>
          <a:r>
            <a:rPr lang="en-US" sz="1600" b="1" kern="1200" baseline="0" dirty="0" err="1">
              <a:solidFill>
                <a:sysClr val="windowText" lastClr="000000"/>
              </a:solidFill>
              <a:latin typeface="Arial Narrow" panose="020B0606020202030204" pitchFamily="34" charset="0"/>
              <a:ea typeface="+mn-ea"/>
              <a:cs typeface="+mn-cs"/>
            </a:rPr>
            <a:t>Indústrias</a:t>
          </a:r>
          <a:r>
            <a:rPr lang="en-US" sz="1600" b="1" kern="1200" baseline="0" dirty="0">
              <a:solidFill>
                <a:sysClr val="windowText" lastClr="000000"/>
              </a:solidFill>
              <a:latin typeface="Arial Narrow" panose="020B0606020202030204" pitchFamily="34" charset="0"/>
              <a:ea typeface="+mn-ea"/>
              <a:cs typeface="+mn-cs"/>
            </a:rPr>
            <a:t> </a:t>
          </a:r>
          <a:r>
            <a:rPr lang="en-US" sz="1600" b="1" kern="1200" baseline="0" dirty="0" err="1">
              <a:solidFill>
                <a:sysClr val="windowText" lastClr="000000"/>
              </a:solidFill>
              <a:latin typeface="Arial Narrow" panose="020B0606020202030204" pitchFamily="34" charset="0"/>
              <a:ea typeface="+mn-ea"/>
              <a:cs typeface="+mn-cs"/>
            </a:rPr>
            <a:t>dependentes</a:t>
          </a:r>
          <a:r>
            <a:rPr lang="en-US" sz="1600" b="1" kern="1200" baseline="0" dirty="0">
              <a:solidFill>
                <a:sysClr val="windowText" lastClr="000000"/>
              </a:solidFill>
              <a:latin typeface="Arial Narrow" panose="020B0606020202030204" pitchFamily="34" charset="0"/>
              <a:ea typeface="+mn-ea"/>
              <a:cs typeface="+mn-cs"/>
            </a:rPr>
            <a:t> de </a:t>
          </a:r>
          <a:r>
            <a:rPr lang="en-US" sz="1600" b="1" kern="1200" baseline="0" dirty="0" err="1">
              <a:solidFill>
                <a:sysClr val="windowText" lastClr="000000"/>
              </a:solidFill>
              <a:latin typeface="Arial Narrow" panose="020B0606020202030204" pitchFamily="34" charset="0"/>
              <a:ea typeface="+mn-ea"/>
              <a:cs typeface="+mn-cs"/>
            </a:rPr>
            <a:t>importações</a:t>
          </a:r>
          <a:endParaRPr lang="en-US" sz="1600" b="1" kern="1200" baseline="0" dirty="0">
            <a:solidFill>
              <a:sysClr val="windowText" lastClr="000000"/>
            </a:solidFill>
            <a:latin typeface="Arial Narrow" panose="020B0606020202030204" pitchFamily="34" charset="0"/>
            <a:ea typeface="+mn-ea"/>
            <a:cs typeface="+mn-cs"/>
          </a:endParaRPr>
        </a:p>
        <a:p>
          <a:pPr marL="0" lvl="0" indent="0" algn="ctr" defTabSz="711200">
            <a:lnSpc>
              <a:spcPct val="90000"/>
            </a:lnSpc>
            <a:spcBef>
              <a:spcPct val="0"/>
            </a:spcBef>
            <a:spcAft>
              <a:spcPct val="35000"/>
            </a:spcAft>
            <a:buNone/>
          </a:pPr>
          <a:r>
            <a:rPr lang="en-US" sz="1600" kern="1200" baseline="0" dirty="0">
              <a:solidFill>
                <a:sysClr val="windowText" lastClr="000000"/>
              </a:solidFill>
              <a:latin typeface="Arial Narrow" panose="020B0606020202030204" pitchFamily="34" charset="0"/>
              <a:ea typeface="+mn-ea"/>
              <a:cs typeface="+mn-cs"/>
            </a:rPr>
            <a:t>5% do </a:t>
          </a:r>
          <a:r>
            <a:rPr lang="en-US" sz="1600" kern="1200" baseline="0" dirty="0" err="1">
              <a:solidFill>
                <a:sysClr val="windowText" lastClr="000000"/>
              </a:solidFill>
              <a:latin typeface="Arial Narrow" panose="020B0606020202030204" pitchFamily="34" charset="0"/>
              <a:ea typeface="+mn-ea"/>
              <a:cs typeface="+mn-cs"/>
            </a:rPr>
            <a:t>investimento</a:t>
          </a:r>
          <a:r>
            <a:rPr lang="en-US" sz="1600" kern="1200" baseline="0" dirty="0">
              <a:solidFill>
                <a:sysClr val="windowText" lastClr="000000"/>
              </a:solidFill>
              <a:latin typeface="Arial Narrow" panose="020B0606020202030204" pitchFamily="34" charset="0"/>
              <a:ea typeface="+mn-ea"/>
              <a:cs typeface="+mn-cs"/>
            </a:rPr>
            <a:t> </a:t>
          </a:r>
          <a:r>
            <a:rPr lang="en-US" sz="1600" kern="1200" baseline="0" dirty="0" err="1">
              <a:solidFill>
                <a:sysClr val="windowText" lastClr="000000"/>
              </a:solidFill>
              <a:latin typeface="Arial Narrow" panose="020B0606020202030204" pitchFamily="34" charset="0"/>
              <a:ea typeface="+mn-ea"/>
              <a:cs typeface="+mn-cs"/>
            </a:rPr>
            <a:t>privado</a:t>
          </a:r>
          <a:r>
            <a:rPr lang="en-US" sz="1600" kern="1200" baseline="0" dirty="0">
              <a:solidFill>
                <a:sysClr val="windowText" lastClr="000000"/>
              </a:solidFill>
              <a:latin typeface="Arial Narrow" panose="020B0606020202030204" pitchFamily="34" charset="0"/>
              <a:ea typeface="+mn-ea"/>
              <a:cs typeface="+mn-cs"/>
            </a:rPr>
            <a:t> e 5% da taxa de </a:t>
          </a:r>
          <a:r>
            <a:rPr lang="en-US" sz="1600" kern="1200" baseline="0" dirty="0" err="1">
              <a:solidFill>
                <a:sysClr val="windowText" lastClr="000000"/>
              </a:solidFill>
              <a:latin typeface="Arial Narrow" panose="020B0606020202030204" pitchFamily="34" charset="0"/>
              <a:ea typeface="+mn-ea"/>
              <a:cs typeface="+mn-cs"/>
            </a:rPr>
            <a:t>crescimento</a:t>
          </a:r>
          <a:r>
            <a:rPr lang="en-US" sz="1600" kern="1200" baseline="0" dirty="0">
              <a:solidFill>
                <a:sysClr val="windowText" lastClr="000000"/>
              </a:solidFill>
              <a:latin typeface="Arial Narrow" panose="020B0606020202030204" pitchFamily="34" charset="0"/>
              <a:ea typeface="+mn-ea"/>
              <a:cs typeface="+mn-cs"/>
            </a:rPr>
            <a:t> do PIB</a:t>
          </a:r>
        </a:p>
      </dsp:txBody>
      <dsp:txXfrm>
        <a:off x="4692961" y="420531"/>
        <a:ext cx="2269501" cy="619784"/>
      </dsp:txXfrm>
    </dsp:sp>
    <dsp:sp modelId="{45744219-0981-4536-A02A-2CAAEEC466B5}">
      <dsp:nvSpPr>
        <dsp:cNvPr id="0" name=""/>
        <dsp:cNvSpPr/>
      </dsp:nvSpPr>
      <dsp:spPr>
        <a:xfrm>
          <a:off x="458687" y="1422655"/>
          <a:ext cx="10738050" cy="4166759"/>
        </a:xfrm>
        <a:prstGeom prst="ellipse">
          <a:avLst/>
        </a:prstGeom>
        <a:solidFill>
          <a:sysClr val="windowText" lastClr="000000">
            <a:lumMod val="75000"/>
            <a:lumOff val="25000"/>
          </a:sysClr>
        </a:solidFill>
        <a:ln w="1905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113792" rIns="113792" bIns="113792" numCol="1" spcCol="1270" anchor="ctr" anchorCtr="0">
          <a:noAutofit/>
        </a:bodyPr>
        <a:lstStyle/>
        <a:p>
          <a:pPr marL="0" lvl="0" indent="0" algn="ctr" defTabSz="711200">
            <a:lnSpc>
              <a:spcPct val="90000"/>
            </a:lnSpc>
            <a:spcBef>
              <a:spcPct val="0"/>
            </a:spcBef>
            <a:spcAft>
              <a:spcPct val="35000"/>
            </a:spcAft>
            <a:buNone/>
          </a:pPr>
          <a:r>
            <a:rPr lang="en-US" sz="1600" b="1" kern="1200" baseline="0" dirty="0" err="1">
              <a:solidFill>
                <a:sysClr val="window" lastClr="FFFFFF"/>
              </a:solidFill>
              <a:latin typeface="Arial Narrow" panose="020B0606020202030204" pitchFamily="34" charset="0"/>
              <a:ea typeface="+mn-ea"/>
              <a:cs typeface="+mn-cs"/>
            </a:rPr>
            <a:t>Finanças</a:t>
          </a:r>
          <a:endParaRPr lang="en-US" sz="1600" b="1" kern="1200" baseline="0" dirty="0">
            <a:solidFill>
              <a:sysClr val="window" lastClr="FFFFFF"/>
            </a:solidFill>
            <a:latin typeface="Arial Narrow" panose="020B0606020202030204" pitchFamily="34" charset="0"/>
            <a:ea typeface="+mn-ea"/>
            <a:cs typeface="+mn-cs"/>
          </a:endParaRPr>
        </a:p>
        <a:p>
          <a:pPr marL="0" lvl="0" indent="0" algn="ctr" defTabSz="711200">
            <a:lnSpc>
              <a:spcPct val="90000"/>
            </a:lnSpc>
            <a:spcBef>
              <a:spcPct val="0"/>
            </a:spcBef>
            <a:spcAft>
              <a:spcPct val="35000"/>
            </a:spcAft>
            <a:buNone/>
          </a:pPr>
          <a:r>
            <a:rPr lang="en-US" sz="1600" kern="1200" baseline="0" dirty="0">
              <a:solidFill>
                <a:sysClr val="window" lastClr="FFFFFF"/>
              </a:solidFill>
              <a:latin typeface="Arial Narrow" panose="020B0606020202030204" pitchFamily="34" charset="0"/>
              <a:ea typeface="+mn-ea"/>
              <a:cs typeface="+mn-cs"/>
            </a:rPr>
            <a:t>5% da taxa de </a:t>
          </a:r>
          <a:r>
            <a:rPr lang="en-US" sz="1600" kern="1200" baseline="0" dirty="0" err="1">
              <a:solidFill>
                <a:sysClr val="window" lastClr="FFFFFF"/>
              </a:solidFill>
              <a:latin typeface="Arial Narrow" panose="020B0606020202030204" pitchFamily="34" charset="0"/>
              <a:ea typeface="+mn-ea"/>
              <a:cs typeface="+mn-cs"/>
            </a:rPr>
            <a:t>crescimento</a:t>
          </a:r>
          <a:r>
            <a:rPr lang="en-US" sz="1600" kern="1200" baseline="0" dirty="0">
              <a:solidFill>
                <a:sysClr val="window" lastClr="FFFFFF"/>
              </a:solidFill>
              <a:latin typeface="Arial Narrow" panose="020B0606020202030204" pitchFamily="34" charset="0"/>
              <a:ea typeface="+mn-ea"/>
              <a:cs typeface="+mn-cs"/>
            </a:rPr>
            <a:t> do PIB</a:t>
          </a:r>
        </a:p>
      </dsp:txBody>
      <dsp:txXfrm>
        <a:off x="4500845" y="1782498"/>
        <a:ext cx="2653734" cy="530342"/>
      </dsp:txXfrm>
    </dsp:sp>
    <dsp:sp modelId="{8345A844-1FFE-4813-A41D-D941578FC30C}">
      <dsp:nvSpPr>
        <dsp:cNvPr id="0" name=""/>
        <dsp:cNvSpPr/>
      </dsp:nvSpPr>
      <dsp:spPr>
        <a:xfrm>
          <a:off x="948766" y="2410720"/>
          <a:ext cx="9757891" cy="3359307"/>
        </a:xfrm>
        <a:prstGeom prst="ellipse">
          <a:avLst/>
        </a:prstGeom>
        <a:solidFill>
          <a:sysClr val="windowText" lastClr="000000">
            <a:lumMod val="75000"/>
            <a:lumOff val="25000"/>
          </a:sysClr>
        </a:solidFill>
        <a:ln w="1905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113792" rIns="113792" bIns="113792" numCol="1" spcCol="1270" anchor="ctr" anchorCtr="0">
          <a:noAutofit/>
        </a:bodyPr>
        <a:lstStyle/>
        <a:p>
          <a:pPr marL="0" lvl="0" indent="0" algn="ctr" defTabSz="711200">
            <a:lnSpc>
              <a:spcPct val="90000"/>
            </a:lnSpc>
            <a:spcBef>
              <a:spcPct val="0"/>
            </a:spcBef>
            <a:spcAft>
              <a:spcPct val="35000"/>
            </a:spcAft>
            <a:buNone/>
          </a:pPr>
          <a:endParaRPr lang="en-US" sz="1600" kern="1200" baseline="0" dirty="0">
            <a:solidFill>
              <a:sysClr val="window" lastClr="FFFFFF"/>
            </a:solidFill>
            <a:latin typeface="Arial Narrow" panose="020B0606020202030204" pitchFamily="34" charset="0"/>
            <a:ea typeface="+mn-ea"/>
            <a:cs typeface="+mn-cs"/>
          </a:endParaRPr>
        </a:p>
        <a:p>
          <a:pPr marL="0" lvl="0" indent="0" algn="ctr" defTabSz="711200">
            <a:lnSpc>
              <a:spcPct val="90000"/>
            </a:lnSpc>
            <a:spcBef>
              <a:spcPct val="0"/>
            </a:spcBef>
            <a:spcAft>
              <a:spcPct val="35000"/>
            </a:spcAft>
            <a:buNone/>
          </a:pPr>
          <a:r>
            <a:rPr lang="en-US" sz="1600" b="1" kern="1200" baseline="0" dirty="0">
              <a:solidFill>
                <a:sysClr val="window" lastClr="FFFFFF"/>
              </a:solidFill>
              <a:latin typeface="Arial Narrow" panose="020B0606020202030204" pitchFamily="34" charset="0"/>
              <a:ea typeface="+mn-ea"/>
              <a:cs typeface="+mn-cs"/>
            </a:rPr>
            <a:t>Infra-</a:t>
          </a:r>
          <a:r>
            <a:rPr lang="en-US" sz="1600" b="1" kern="1200" baseline="0" dirty="0" err="1">
              <a:solidFill>
                <a:sysClr val="window" lastClr="FFFFFF"/>
              </a:solidFill>
              <a:latin typeface="Arial Narrow" panose="020B0606020202030204" pitchFamily="34" charset="0"/>
              <a:ea typeface="+mn-ea"/>
              <a:cs typeface="+mn-cs"/>
            </a:rPr>
            <a:t>estruturas</a:t>
          </a:r>
          <a:r>
            <a:rPr lang="en-US" sz="1600" b="1" kern="1200" baseline="0" dirty="0">
              <a:solidFill>
                <a:sysClr val="window" lastClr="FFFFFF"/>
              </a:solidFill>
              <a:latin typeface="Arial Narrow" panose="020B0606020202030204" pitchFamily="34" charset="0"/>
              <a:ea typeface="+mn-ea"/>
              <a:cs typeface="+mn-cs"/>
            </a:rPr>
            <a:t> e </a:t>
          </a:r>
          <a:r>
            <a:rPr lang="en-US" sz="1600" b="1" kern="1200" baseline="0" dirty="0" err="1">
              <a:solidFill>
                <a:sysClr val="window" lastClr="FFFFFF"/>
              </a:solidFill>
              <a:latin typeface="Arial Narrow" panose="020B0606020202030204" pitchFamily="34" charset="0"/>
              <a:ea typeface="+mn-ea"/>
              <a:cs typeface="+mn-cs"/>
            </a:rPr>
            <a:t>serviços</a:t>
          </a:r>
          <a:r>
            <a:rPr lang="en-US" sz="1600" b="1" kern="1200" baseline="0" dirty="0">
              <a:solidFill>
                <a:sysClr val="window" lastClr="FFFFFF"/>
              </a:solidFill>
              <a:latin typeface="Arial Narrow" panose="020B0606020202030204" pitchFamily="34" charset="0"/>
              <a:ea typeface="+mn-ea"/>
              <a:cs typeface="+mn-cs"/>
            </a:rPr>
            <a:t> </a:t>
          </a:r>
          <a:r>
            <a:rPr lang="en-US" sz="1600" b="1" kern="1200" baseline="0" dirty="0" err="1">
              <a:solidFill>
                <a:sysClr val="window" lastClr="FFFFFF"/>
              </a:solidFill>
              <a:latin typeface="Arial Narrow" panose="020B0606020202030204" pitchFamily="34" charset="0"/>
              <a:ea typeface="+mn-ea"/>
              <a:cs typeface="+mn-cs"/>
            </a:rPr>
            <a:t>adjacentes</a:t>
          </a:r>
          <a:r>
            <a:rPr lang="en-US" sz="1600" b="1" kern="1200" baseline="0" dirty="0">
              <a:solidFill>
                <a:sysClr val="window" lastClr="FFFFFF"/>
              </a:solidFill>
              <a:latin typeface="Arial Narrow" panose="020B0606020202030204" pitchFamily="34" charset="0"/>
              <a:ea typeface="+mn-ea"/>
              <a:cs typeface="+mn-cs"/>
            </a:rPr>
            <a:t>, e </a:t>
          </a:r>
          <a:r>
            <a:rPr lang="en-US" sz="1600" b="1" kern="1200" baseline="0" dirty="0" err="1">
              <a:solidFill>
                <a:sysClr val="window" lastClr="FFFFFF"/>
              </a:solidFill>
              <a:latin typeface="Arial Narrow" panose="020B0606020202030204" pitchFamily="34" charset="0"/>
              <a:ea typeface="+mn-ea"/>
              <a:cs typeface="+mn-cs"/>
            </a:rPr>
            <a:t>negócio</a:t>
          </a:r>
          <a:r>
            <a:rPr lang="en-US" sz="1600" b="1" kern="1200" baseline="0" dirty="0">
              <a:solidFill>
                <a:sysClr val="window" lastClr="FFFFFF"/>
              </a:solidFill>
              <a:latin typeface="Arial Narrow" panose="020B0606020202030204" pitchFamily="34" charset="0"/>
              <a:ea typeface="+mn-ea"/>
              <a:cs typeface="+mn-cs"/>
            </a:rPr>
            <a:t> </a:t>
          </a:r>
          <a:r>
            <a:rPr lang="en-US" sz="1600" b="1" kern="1200" baseline="0" dirty="0" err="1">
              <a:solidFill>
                <a:sysClr val="window" lastClr="FFFFFF"/>
              </a:solidFill>
              <a:latin typeface="Arial Narrow" panose="020B0606020202030204" pitchFamily="34" charset="0"/>
              <a:ea typeface="+mn-ea"/>
              <a:cs typeface="+mn-cs"/>
            </a:rPr>
            <a:t>imobiliário</a:t>
          </a:r>
          <a:endParaRPr lang="en-US" sz="1600" b="1" kern="1200" baseline="0" dirty="0">
            <a:solidFill>
              <a:sysClr val="window" lastClr="FFFFFF"/>
            </a:solidFill>
            <a:latin typeface="Arial Narrow" panose="020B0606020202030204" pitchFamily="34" charset="0"/>
            <a:ea typeface="+mn-ea"/>
            <a:cs typeface="+mn-cs"/>
          </a:endParaRPr>
        </a:p>
        <a:p>
          <a:pPr marL="0" lvl="0" indent="0" algn="ctr" defTabSz="711200">
            <a:lnSpc>
              <a:spcPct val="90000"/>
            </a:lnSpc>
            <a:spcBef>
              <a:spcPct val="0"/>
            </a:spcBef>
            <a:spcAft>
              <a:spcPct val="35000"/>
            </a:spcAft>
            <a:buNone/>
          </a:pPr>
          <a:r>
            <a:rPr lang="en-US" sz="1600" kern="1200" baseline="0" dirty="0">
              <a:solidFill>
                <a:sysClr val="window" lastClr="FFFFFF"/>
              </a:solidFill>
              <a:latin typeface="Arial Narrow" panose="020B0606020202030204" pitchFamily="34" charset="0"/>
              <a:ea typeface="+mn-ea"/>
              <a:cs typeface="+mn-cs"/>
            </a:rPr>
            <a:t>15% do </a:t>
          </a:r>
          <a:r>
            <a:rPr lang="en-US" sz="1600" kern="1200" baseline="0" dirty="0" err="1">
              <a:solidFill>
                <a:sysClr val="window" lastClr="FFFFFF"/>
              </a:solidFill>
              <a:latin typeface="Arial Narrow" panose="020B0606020202030204" pitchFamily="34" charset="0"/>
              <a:ea typeface="+mn-ea"/>
              <a:cs typeface="+mn-cs"/>
            </a:rPr>
            <a:t>investimento</a:t>
          </a:r>
          <a:r>
            <a:rPr lang="en-US" sz="1600" kern="1200" baseline="0" dirty="0">
              <a:solidFill>
                <a:sysClr val="window" lastClr="FFFFFF"/>
              </a:solidFill>
              <a:latin typeface="Arial Narrow" panose="020B0606020202030204" pitchFamily="34" charset="0"/>
              <a:ea typeface="+mn-ea"/>
              <a:cs typeface="+mn-cs"/>
            </a:rPr>
            <a:t> </a:t>
          </a:r>
          <a:r>
            <a:rPr lang="en-US" sz="1600" kern="1200" baseline="0" dirty="0" err="1">
              <a:solidFill>
                <a:sysClr val="window" lastClr="FFFFFF"/>
              </a:solidFill>
              <a:latin typeface="Arial Narrow" panose="020B0606020202030204" pitchFamily="34" charset="0"/>
              <a:ea typeface="+mn-ea"/>
              <a:cs typeface="+mn-cs"/>
            </a:rPr>
            <a:t>privado</a:t>
          </a:r>
          <a:r>
            <a:rPr lang="en-US" sz="1600" kern="1200" baseline="0" dirty="0">
              <a:solidFill>
                <a:sysClr val="window" lastClr="FFFFFF"/>
              </a:solidFill>
              <a:latin typeface="Arial Narrow" panose="020B0606020202030204" pitchFamily="34" charset="0"/>
              <a:ea typeface="+mn-ea"/>
              <a:cs typeface="+mn-cs"/>
            </a:rPr>
            <a:t>, 5% das </a:t>
          </a:r>
          <a:r>
            <a:rPr lang="en-US" sz="1600" kern="1200" baseline="0" dirty="0" err="1">
              <a:solidFill>
                <a:sysClr val="window" lastClr="FFFFFF"/>
              </a:solidFill>
              <a:latin typeface="Arial Narrow" panose="020B0606020202030204" pitchFamily="34" charset="0"/>
              <a:ea typeface="+mn-ea"/>
              <a:cs typeface="+mn-cs"/>
            </a:rPr>
            <a:t>exportações</a:t>
          </a:r>
          <a:r>
            <a:rPr lang="en-US" sz="1600" kern="1200" baseline="0" dirty="0">
              <a:solidFill>
                <a:sysClr val="window" lastClr="FFFFFF"/>
              </a:solidFill>
              <a:latin typeface="Arial Narrow" panose="020B0606020202030204" pitchFamily="34" charset="0"/>
              <a:ea typeface="+mn-ea"/>
              <a:cs typeface="+mn-cs"/>
            </a:rPr>
            <a:t>, 15% da taxa de </a:t>
          </a:r>
          <a:r>
            <a:rPr lang="en-US" sz="1600" kern="1200" baseline="0" dirty="0" err="1">
              <a:solidFill>
                <a:sysClr val="window" lastClr="FFFFFF"/>
              </a:solidFill>
              <a:latin typeface="Arial Narrow" panose="020B0606020202030204" pitchFamily="34" charset="0"/>
              <a:ea typeface="+mn-ea"/>
              <a:cs typeface="+mn-cs"/>
            </a:rPr>
            <a:t>crescimento</a:t>
          </a:r>
          <a:r>
            <a:rPr lang="en-US" sz="1600" kern="1200" baseline="0" dirty="0">
              <a:solidFill>
                <a:sysClr val="window" lastClr="FFFFFF"/>
              </a:solidFill>
              <a:latin typeface="Arial Narrow" panose="020B0606020202030204" pitchFamily="34" charset="0"/>
              <a:ea typeface="+mn-ea"/>
              <a:cs typeface="+mn-cs"/>
            </a:rPr>
            <a:t> do PIB, 8% do </a:t>
          </a:r>
          <a:r>
            <a:rPr lang="en-US" sz="1600" kern="1200" baseline="0" dirty="0" err="1">
              <a:solidFill>
                <a:sysClr val="window" lastClr="FFFFFF"/>
              </a:solidFill>
              <a:latin typeface="Arial Narrow" panose="020B0606020202030204" pitchFamily="34" charset="0"/>
              <a:ea typeface="+mn-ea"/>
              <a:cs typeface="+mn-cs"/>
            </a:rPr>
            <a:t>emprego</a:t>
          </a:r>
          <a:r>
            <a:rPr lang="en-US" sz="1600" kern="1200" baseline="0" dirty="0">
              <a:solidFill>
                <a:sysClr val="window" lastClr="FFFFFF"/>
              </a:solidFill>
              <a:latin typeface="Arial Narrow" panose="020B0606020202030204" pitchFamily="34" charset="0"/>
              <a:ea typeface="+mn-ea"/>
              <a:cs typeface="+mn-cs"/>
            </a:rPr>
            <a:t> formal (0,7% da </a:t>
          </a:r>
          <a:r>
            <a:rPr lang="en-US" sz="1600" kern="1200" baseline="0" dirty="0" err="1">
              <a:solidFill>
                <a:sysClr val="window" lastClr="FFFFFF"/>
              </a:solidFill>
              <a:latin typeface="Arial Narrow" panose="020B0606020202030204" pitchFamily="34" charset="0"/>
              <a:ea typeface="+mn-ea"/>
              <a:cs typeface="+mn-cs"/>
            </a:rPr>
            <a:t>população</a:t>
          </a:r>
          <a:r>
            <a:rPr lang="en-US" sz="1600" kern="1200" baseline="0" dirty="0">
              <a:solidFill>
                <a:sysClr val="window" lastClr="FFFFFF"/>
              </a:solidFill>
              <a:latin typeface="Arial Narrow" panose="020B0606020202030204" pitchFamily="34" charset="0"/>
              <a:ea typeface="+mn-ea"/>
              <a:cs typeface="+mn-cs"/>
            </a:rPr>
            <a:t> </a:t>
          </a:r>
          <a:r>
            <a:rPr lang="en-US" sz="1600" kern="1200" baseline="0" dirty="0" err="1">
              <a:solidFill>
                <a:sysClr val="window" lastClr="FFFFFF"/>
              </a:solidFill>
              <a:latin typeface="Arial Narrow" panose="020B0606020202030204" pitchFamily="34" charset="0"/>
              <a:ea typeface="+mn-ea"/>
              <a:cs typeface="+mn-cs"/>
            </a:rPr>
            <a:t>activa</a:t>
          </a:r>
          <a:r>
            <a:rPr lang="en-US" sz="1600" kern="1200" baseline="0" dirty="0">
              <a:solidFill>
                <a:sysClr val="window" lastClr="FFFFFF"/>
              </a:solidFill>
              <a:latin typeface="Arial Narrow" panose="020B0606020202030204" pitchFamily="34" charset="0"/>
              <a:ea typeface="+mn-ea"/>
              <a:cs typeface="+mn-cs"/>
            </a:rPr>
            <a:t>)</a:t>
          </a:r>
        </a:p>
      </dsp:txBody>
      <dsp:txXfrm>
        <a:off x="4220042" y="2773359"/>
        <a:ext cx="3215339" cy="534462"/>
      </dsp:txXfrm>
    </dsp:sp>
    <dsp:sp modelId="{9282BD89-2291-4E3D-B4D1-33581A17239B}">
      <dsp:nvSpPr>
        <dsp:cNvPr id="0" name=""/>
        <dsp:cNvSpPr/>
      </dsp:nvSpPr>
      <dsp:spPr>
        <a:xfrm>
          <a:off x="2311404" y="4069443"/>
          <a:ext cx="7053558" cy="1723683"/>
        </a:xfrm>
        <a:prstGeom prst="ellipse">
          <a:avLst/>
        </a:prstGeom>
        <a:solidFill>
          <a:sysClr val="windowText" lastClr="000000">
            <a:lumMod val="95000"/>
            <a:lumOff val="5000"/>
          </a:sysClr>
        </a:solidFill>
        <a:ln w="1905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113792" rIns="113792" bIns="113792" numCol="1" spcCol="1270" anchor="ctr" anchorCtr="0">
          <a:noAutofit/>
        </a:bodyPr>
        <a:lstStyle/>
        <a:p>
          <a:pPr marL="0" lvl="0" indent="0" algn="ctr" defTabSz="711200">
            <a:lnSpc>
              <a:spcPct val="90000"/>
            </a:lnSpc>
            <a:spcBef>
              <a:spcPct val="0"/>
            </a:spcBef>
            <a:spcAft>
              <a:spcPct val="35000"/>
            </a:spcAft>
            <a:buNone/>
          </a:pPr>
          <a:r>
            <a:rPr lang="en-US" sz="1600" b="1" kern="1200" baseline="0">
              <a:solidFill>
                <a:sysClr val="window" lastClr="FFFFFF"/>
              </a:solidFill>
              <a:latin typeface="Arial Narrow" panose="020B0606020202030204" pitchFamily="34" charset="0"/>
              <a:ea typeface="+mn-ea"/>
              <a:cs typeface="+mn-cs"/>
            </a:rPr>
            <a:t>Núcleo extractivo:</a:t>
          </a:r>
        </a:p>
        <a:p>
          <a:pPr marL="0" lvl="0" indent="0" algn="ctr" defTabSz="711200">
            <a:lnSpc>
              <a:spcPct val="90000"/>
            </a:lnSpc>
            <a:spcBef>
              <a:spcPct val="0"/>
            </a:spcBef>
            <a:spcAft>
              <a:spcPct val="35000"/>
            </a:spcAft>
            <a:buNone/>
          </a:pPr>
          <a:r>
            <a:rPr lang="en-US" sz="1600" kern="1200" baseline="0">
              <a:solidFill>
                <a:sysClr val="window" lastClr="FFFFFF"/>
              </a:solidFill>
              <a:latin typeface="Arial Narrow" panose="020B0606020202030204" pitchFamily="34" charset="0"/>
              <a:ea typeface="+mn-ea"/>
              <a:cs typeface="+mn-cs"/>
            </a:rPr>
            <a:t>(complexo mineral-energético e mercadorias agrícolas primárias para exportação)</a:t>
          </a:r>
        </a:p>
        <a:p>
          <a:pPr marL="0" lvl="0" indent="0" algn="ctr" defTabSz="711200">
            <a:lnSpc>
              <a:spcPct val="90000"/>
            </a:lnSpc>
            <a:spcBef>
              <a:spcPct val="0"/>
            </a:spcBef>
            <a:spcAft>
              <a:spcPct val="35000"/>
            </a:spcAft>
            <a:buNone/>
          </a:pPr>
          <a:r>
            <a:rPr lang="en-US" sz="1600" kern="1200" baseline="0">
              <a:solidFill>
                <a:sysClr val="window" lastClr="FFFFFF"/>
              </a:solidFill>
              <a:latin typeface="Arial Narrow" panose="020B0606020202030204" pitchFamily="34" charset="0"/>
              <a:ea typeface="+mn-ea"/>
              <a:cs typeface="+mn-cs"/>
            </a:rPr>
            <a:t>75% do investimento privado, 90% das exportações, 50% da taxa de crescimento do PIB, 7% do emprego formal (0,6% da população activa)</a:t>
          </a:r>
          <a:endParaRPr lang="pt-PT" sz="1600" kern="1200" baseline="0">
            <a:solidFill>
              <a:sysClr val="window" lastClr="FFFFFF"/>
            </a:solidFill>
            <a:latin typeface="Arial Narrow" panose="020B0606020202030204" pitchFamily="34" charset="0"/>
            <a:ea typeface="+mn-ea"/>
            <a:cs typeface="+mn-cs"/>
          </a:endParaRPr>
        </a:p>
      </dsp:txBody>
      <dsp:txXfrm>
        <a:off x="4074794" y="4626578"/>
        <a:ext cx="3526779" cy="609413"/>
      </dsp:txXfrm>
    </dsp:sp>
  </dsp:spTree>
</dsp:drawing>
</file>

<file path=ppt/diagrams/layout1.xml><?xml version="1.0" encoding="utf-8"?>
<dgm:layoutDef xmlns:dgm="http://schemas.openxmlformats.org/drawingml/2006/diagram" xmlns:a="http://schemas.openxmlformats.org/drawingml/2006/main" uniqueId="urn:microsoft.com/office/officeart/2005/8/layout/venn2">
  <dgm:title val=""/>
  <dgm:desc val=""/>
  <dgm:catLst>
    <dgm:cat type="relationship" pri="30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resizeHandles val="exact"/>
    </dgm:varLst>
    <dgm:alg type="composite">
      <dgm:param type="ar" val="1"/>
    </dgm:alg>
    <dgm:shape xmlns:r="http://schemas.openxmlformats.org/officeDocument/2006/relationships" r:blip="">
      <dgm:adjLst/>
    </dgm:shape>
    <dgm:presOf/>
    <dgm:choose name="Name1">
      <dgm:if name="Name2" axis="ch" ptType="node" func="cnt" op="lte" val="3">
        <dgm:constrLst>
          <dgm:constr type="w" for="ch" forName="comp1" refType="w"/>
          <dgm:constr type="h" for="ch" forName="comp1" refType="w" refFor="ch" refForName="comp1"/>
          <dgm:constr type="w" for="ch" forName="comp2" refType="w" fact="0.75"/>
          <dgm:constr type="h" for="ch" forName="comp2" refType="w" refFor="ch" refForName="comp2"/>
          <dgm:constr type="ctrX" for="ch" forName="comp2" refType="ctrX" refFor="ch" refForName="comp1"/>
          <dgm:constr type="b" for="ch" forName="comp2" refType="b" refFor="ch" refForName="comp1"/>
          <dgm:constr type="w" for="ch" forName="comp3" refType="w" fact="0.5"/>
          <dgm:constr type="h" for="ch" forName="comp3" refType="w" refFor="ch" refForName="comp3"/>
          <dgm:constr type="ctrX" for="ch" forName="comp3" refType="ctrX" refFor="ch" refForName="comp1"/>
          <dgm:constr type="b" for="ch" forName="comp3" refType="b" refFor="ch" refForName="comp1"/>
          <dgm:constr type="primFontSz" for="des" ptType="node" op="equ" val="65"/>
        </dgm:constrLst>
      </dgm:if>
      <dgm:if name="Name3" axis="ch" ptType="node" func="cnt" op="equ" val="4">
        <dgm:constrLst>
          <dgm:constr type="w" for="ch" forName="comp1" refType="w"/>
          <dgm:constr type="h" for="ch" forName="comp1" refType="w" refFor="ch" refForName="comp1"/>
          <dgm:constr type="w" for="ch" forName="comp2" refType="w" fact="0.8"/>
          <dgm:constr type="h" for="ch" forName="comp2" refType="w" refFor="ch" refForName="comp2"/>
          <dgm:constr type="ctrX" for="ch" forName="comp2" refType="ctrX" refFor="ch" refForName="comp1"/>
          <dgm:constr type="b" for="ch" forName="comp2" refType="b" refFor="ch" refForName="comp1"/>
          <dgm:constr type="w" for="ch" forName="comp3" refType="w" fact="0.6"/>
          <dgm:constr type="h" for="ch" forName="comp3" refType="w" refFor="ch" refForName="comp3"/>
          <dgm:constr type="ctrX" for="ch" forName="comp3" refType="ctrX" refFor="ch" refForName="comp1"/>
          <dgm:constr type="b" for="ch" forName="comp3" refType="b" refFor="ch" refForName="comp1"/>
          <dgm:constr type="w" for="ch" forName="comp4" refType="w" fact="0.4"/>
          <dgm:constr type="h" for="ch" forName="comp4" refType="w" refFor="ch" refForName="comp4"/>
          <dgm:constr type="ctrX" for="ch" forName="comp4" refType="ctrX" refFor="ch" refForName="comp1"/>
          <dgm:constr type="b" for="ch" forName="comp4" refType="b" refFor="ch" refForName="comp1"/>
          <dgm:constr type="primFontSz" for="des" ptType="node" op="equ" val="65"/>
        </dgm:constrLst>
      </dgm:if>
      <dgm:else name="Name4">
        <dgm:constrLst>
          <dgm:constr type="w" for="ch" forName="comp1" refType="w"/>
          <dgm:constr type="h" for="ch" forName="comp1" refType="w" refFor="ch" refForName="comp1"/>
          <dgm:constr type="w" for="ch" forName="comp2" refType="w" fact="0.85"/>
          <dgm:constr type="h" for="ch" forName="comp2" refType="w" refFor="ch" refForName="comp2"/>
          <dgm:constr type="ctrX" for="ch" forName="comp2" refType="ctrX" refFor="ch" refForName="comp1"/>
          <dgm:constr type="b" for="ch" forName="comp2" refType="b" refFor="ch" refForName="comp1"/>
          <dgm:constr type="w" for="ch" forName="comp3" refType="w" fact="0.7"/>
          <dgm:constr type="h" for="ch" forName="comp3" refType="w" refFor="ch" refForName="comp3"/>
          <dgm:constr type="ctrX" for="ch" forName="comp3" refType="ctrX" refFor="ch" refForName="comp1"/>
          <dgm:constr type="b" for="ch" forName="comp3" refType="b" refFor="ch" refForName="comp1"/>
          <dgm:constr type="w" for="ch" forName="comp4" refType="w" fact="0.55"/>
          <dgm:constr type="h" for="ch" forName="comp4" refType="w" refFor="ch" refForName="comp4"/>
          <dgm:constr type="ctrX" for="ch" forName="comp4" refType="ctrX" refFor="ch" refForName="comp1"/>
          <dgm:constr type="b" for="ch" forName="comp4" refType="b" refFor="ch" refForName="comp1"/>
          <dgm:constr type="w" for="ch" forName="comp5" refType="w" fact="0.4"/>
          <dgm:constr type="h" for="ch" forName="comp5" refType="w" refFor="ch" refForName="comp5"/>
          <dgm:constr type="ctrX" for="ch" forName="comp5" refType="ctrX" refFor="ch" refForName="comp1"/>
          <dgm:constr type="b" for="ch" forName="comp5" refType="b" refFor="ch" refForName="comp1"/>
          <dgm:constr type="w" for="ch" forName="comp6" refType="w" fact="0.25"/>
          <dgm:constr type="h" for="ch" forName="comp6" refType="w" refFor="ch" refForName="comp6"/>
          <dgm:constr type="ctrX" for="ch" forName="comp6" refType="ctrX" refFor="ch" refForName="comp1"/>
          <dgm:constr type="b" for="ch" forName="comp6" refType="b" refFor="ch" refForName="comp1"/>
          <dgm:constr type="w" for="ch" forName="comp7" refType="w" fact="0.15"/>
          <dgm:constr type="h" for="ch" forName="comp7" refType="w" refFor="ch" refForName="comp7"/>
          <dgm:constr type="ctrX" for="ch" forName="comp7" refType="ctrX" refFor="ch" refForName="comp1"/>
          <dgm:constr type="b" for="ch" forName="comp7" refType="b" refFor="ch" refForName="comp1"/>
          <dgm:constr type="primFontSz" for="des" ptType="node" op="equ" val="65"/>
        </dgm:constrLst>
      </dgm:else>
    </dgm:choose>
    <dgm:ruleLst/>
    <dgm:choose name="Name5">
      <dgm:if name="Name6" axis="ch" ptType="node" func="cnt" op="gte" val="1">
        <dgm:layoutNode name="comp1">
          <dgm:alg type="composite"/>
          <dgm:shape xmlns:r="http://schemas.openxmlformats.org/officeDocument/2006/relationships" r:blip="">
            <dgm:adjLst/>
          </dgm:shape>
          <dgm:presOf/>
          <dgm:choose name="Name7">
            <dgm:if name="Name8" axis="ch" ptType="node" func="cnt" op="equ" val="1">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5"/>
                <dgm:constr type="w" for="ch" forName="c1text" refType="w" refFor="ch" refForName="circle1" fact="0.70711"/>
                <dgm:constr type="h" for="ch" forName="c1text" refType="h" refFor="ch" refForName="circle1" fact="0.5"/>
              </dgm:constrLst>
            </dgm:if>
            <dgm:if name="Name9" axis="ch" ptType="node" func="cnt" op="equ" val="2">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6"/>
                <dgm:constr type="w" for="ch" forName="c1text" refType="w" refFor="ch" refForName="circle1" fact="0.525"/>
                <dgm:constr type="h" for="ch" forName="c1text" refType="h" refFor="ch" refForName="circle1" fact="0.17"/>
              </dgm:constrLst>
            </dgm:if>
            <dgm:if name="Name10" axis="ch" ptType="node" func="cnt" op="equ" val="3">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25"/>
                <dgm:constr type="w" for="ch" forName="c1text" refType="w" refFor="ch" refForName="circle1" fact="0.3495"/>
                <dgm:constr type="h" for="ch" forName="c1text" refType="h" refFor="ch" refForName="circle1" fact="0.15"/>
              </dgm:constrLst>
            </dgm:if>
            <dgm:if name="Name11" axis="ch" ptType="node" func="cnt" op="equ" val="4">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25"/>
                <dgm:constr type="w" for="ch" forName="c1text" refType="w" refFor="ch" refForName="circle1" fact="0.2796"/>
                <dgm:constr type="h" for="ch" forName="c1text" refType="h" refFor="ch" refForName="circle1" fact="0.15"/>
              </dgm:constrLst>
            </dgm:if>
            <dgm:if name="Name12" axis="ch" ptType="node" func="cnt" op="gte" val="5">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
                <dgm:constr type="w" for="ch" forName="c1text" refType="w" refFor="ch" refForName="circle1" fact="0.375"/>
                <dgm:constr type="h" for="ch" forName="c1text" refType="h" refFor="ch" refForName="circle1" fact="0.1"/>
              </dgm:constrLst>
            </dgm:if>
            <dgm:else name="Name13"/>
          </dgm:choose>
          <dgm:ruleLst/>
          <dgm:layoutNode name="circle1" styleLbl="node1">
            <dgm:alg type="sp"/>
            <dgm:shape xmlns:r="http://schemas.openxmlformats.org/officeDocument/2006/relationships" type="ellipse" r:blip="">
              <dgm:adjLst/>
            </dgm:shape>
            <dgm:presOf axis="ch desOrSelf" ptType="node node" st="1 1" cnt="1 0"/>
            <dgm:constrLst>
              <dgm:constr type="h" refType="w"/>
            </dgm:constrLst>
            <dgm:ruleLst/>
          </dgm:layoutNode>
          <dgm:layoutNode name="c1text">
            <dgm:varLst>
              <dgm:bulletEnabled val="1"/>
            </dgm:varLst>
            <dgm:alg type="tx"/>
            <dgm:shape xmlns:r="http://schemas.openxmlformats.org/officeDocument/2006/relationships" type="rect" r:blip="" hideGeom="1">
              <dgm:adjLst/>
            </dgm:shape>
            <dgm:presOf axis="ch desOrSelf" ptType="node node" st="1 1" cnt="1 0"/>
            <dgm:constrLst/>
            <dgm:ruleLst>
              <dgm:rule type="primFontSz" val="5" fact="NaN" max="NaN"/>
            </dgm:ruleLst>
          </dgm:layoutNode>
        </dgm:layoutNode>
      </dgm:if>
      <dgm:else name="Name14"/>
    </dgm:choose>
    <dgm:choose name="Name15">
      <dgm:if name="Name16" axis="ch" ptType="node" func="cnt" op="gte" val="2">
        <dgm:layoutNode name="comp2">
          <dgm:alg type="composite"/>
          <dgm:shape xmlns:r="http://schemas.openxmlformats.org/officeDocument/2006/relationships" r:blip="">
            <dgm:adjLst/>
          </dgm:shape>
          <dgm:presOf/>
          <dgm:choose name="Name17">
            <dgm:if name="Name18" axis="ch" ptType="node" func="cnt" op="equ" val="2">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5"/>
                <dgm:constr type="w" for="ch" forName="c2text" refType="w" refFor="ch" refForName="circle2" fact="0.70711"/>
                <dgm:constr type="h" for="ch" forName="c2text" refType="h" refFor="ch" refForName="circle2" fact="0.5"/>
              </dgm:constrLst>
            </dgm:if>
            <dgm:if name="Name19" axis="ch" ptType="node" func="cnt" op="equ" val="3">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15625"/>
                <dgm:constr type="w" for="ch" forName="c2text" refType="w" refFor="ch" refForName="circle2" fact="0.466"/>
                <dgm:constr type="h" for="ch" forName="c2text" refType="h" refFor="ch" refForName="circle2" fact="0.1875"/>
              </dgm:constrLst>
            </dgm:if>
            <dgm:if name="Name20" axis="ch" ptType="node" func="cnt" op="equ" val="4">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15"/>
                <dgm:constr type="w" for="ch" forName="c2text" refType="w" refFor="ch" refForName="circle2" fact="0.3495"/>
                <dgm:constr type="h" for="ch" forName="c2text" refType="h" refFor="ch" refForName="circle2" fact="0.18"/>
              </dgm:constrLst>
            </dgm:if>
            <dgm:if name="Name21" axis="ch" ptType="node" func="cnt" op="gte" val="5">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115"/>
                <dgm:constr type="w" for="ch" forName="c2text" refType="w" refFor="ch" refForName="circle2" fact="0.43125"/>
                <dgm:constr type="h" for="ch" forName="c2text" refType="h" refFor="ch" refForName="circle2" fact="0.115"/>
              </dgm:constrLst>
            </dgm:if>
            <dgm:else name="Name22"/>
          </dgm:choose>
          <dgm:ruleLst/>
          <dgm:layoutNode name="circle2" styleLbl="node1">
            <dgm:alg type="sp"/>
            <dgm:shape xmlns:r="http://schemas.openxmlformats.org/officeDocument/2006/relationships" type="ellipse" r:blip="">
              <dgm:adjLst/>
            </dgm:shape>
            <dgm:presOf axis="ch desOrSelf" ptType="node node" st="2 1" cnt="1 0"/>
            <dgm:constrLst>
              <dgm:constr type="h" refType="w"/>
            </dgm:constrLst>
            <dgm:ruleLst/>
          </dgm:layoutNode>
          <dgm:layoutNode name="c2text">
            <dgm:varLst>
              <dgm:bulletEnabled val="1"/>
            </dgm:varLst>
            <dgm:alg type="tx"/>
            <dgm:shape xmlns:r="http://schemas.openxmlformats.org/officeDocument/2006/relationships" type="rect" r:blip="" hideGeom="1">
              <dgm:adjLst/>
            </dgm:shape>
            <dgm:presOf axis="ch desOrSelf" ptType="node node" st="2 1" cnt="1 0"/>
            <dgm:constrLst/>
            <dgm:ruleLst>
              <dgm:rule type="primFontSz" val="5" fact="NaN" max="NaN"/>
            </dgm:ruleLst>
          </dgm:layoutNode>
        </dgm:layoutNode>
      </dgm:if>
      <dgm:else name="Name23"/>
    </dgm:choose>
    <dgm:choose name="Name24">
      <dgm:if name="Name25" axis="ch" ptType="node" func="cnt" op="gte" val="3">
        <dgm:layoutNode name="comp3">
          <dgm:alg type="composite"/>
          <dgm:shape xmlns:r="http://schemas.openxmlformats.org/officeDocument/2006/relationships" r:blip="">
            <dgm:adjLst/>
          </dgm:shape>
          <dgm:presOf/>
          <dgm:choose name="Name26">
            <dgm:if name="Name27" axis="ch" ptType="node" func="cnt" op="equ" val="3">
              <dgm:constrLst>
                <dgm:constr type="w" for="ch" forName="circle3" refType="w"/>
                <dgm:constr type="h" for="ch" forName="circle3" refType="h"/>
                <dgm:constr type="ctrX" for="ch" forName="circle3" refType="w" fact="0.5"/>
                <dgm:constr type="ctrY" for="ch" forName="circle3" refType="h" fact="0.5"/>
                <dgm:constr type="ctrX" for="ch" forName="c3text" refType="w" fact="0.5"/>
                <dgm:constr type="ctrY" for="ch" forName="c3text" refType="h" fact="0.5"/>
                <dgm:constr type="w" for="ch" forName="c3text" refType="w" refFor="ch" refForName="circle3" fact="0.70711"/>
                <dgm:constr type="h" for="ch" forName="c3text" refType="h" refFor="ch" refForName="circle3" fact="0.5"/>
              </dgm:constrLst>
            </dgm:if>
            <dgm:if name="Name28" axis="ch" ptType="node" func="cnt" op="equ" val="4">
              <dgm:constrLst>
                <dgm:constr type="w" for="ch" forName="circle3" refType="w"/>
                <dgm:constr type="h" for="ch" forName="circle3" refType="h"/>
                <dgm:constr type="ctrX" for="ch" forName="circle3" refType="w" fact="0.5"/>
                <dgm:constr type="ctrY" for="ch" forName="circle3" refType="h" fact="0.5"/>
                <dgm:constr type="ctrX" for="ch" forName="c3text" refType="w" fact="0.5"/>
                <dgm:constr type="ctrY" for="ch" forName="c3text" refType="h" fact="0.1875"/>
                <dgm:constr type="w" for="ch" forName="c3text" refType="w" refFor="ch" refForName="circle3" fact="0.466"/>
                <dgm:constr type="h" for="ch" forName="c3text" refType="h" refFor="ch" refForName="circle3" fact="0.225"/>
              </dgm:constrLst>
            </dgm:if>
            <dgm:if name="Name29" axis="ch" ptType="node" func="cnt" op="gte" val="5">
              <dgm:constrLst>
                <dgm:constr type="w" for="ch" forName="circle3" refType="w"/>
                <dgm:constr type="h" for="ch" forName="circle3" refType="h"/>
                <dgm:constr type="ctrX" for="ch" forName="circle3" refType="w" fact="0.5"/>
                <dgm:constr type="ctrY" for="ch" forName="circle3" refType="h" fact="0.5"/>
                <dgm:constr type="ctrX" for="ch" forName="c3text" refType="w" fact="0.5"/>
                <dgm:constr type="ctrY" for="ch" forName="c3text" refType="h" fact="0.138"/>
                <dgm:constr type="w" for="ch" forName="c3text" refType="w" refFor="ch" refForName="circle3" fact="0.5175"/>
                <dgm:constr type="h" for="ch" forName="c3text" refType="h" refFor="ch" refForName="circle3" fact="0.138"/>
              </dgm:constrLst>
            </dgm:if>
            <dgm:else name="Name30"/>
          </dgm:choose>
          <dgm:ruleLst/>
          <dgm:layoutNode name="circle3" styleLbl="node1">
            <dgm:alg type="sp"/>
            <dgm:shape xmlns:r="http://schemas.openxmlformats.org/officeDocument/2006/relationships" type="ellipse" r:blip="">
              <dgm:adjLst/>
            </dgm:shape>
            <dgm:presOf axis="ch desOrSelf" ptType="node node" st="3 1" cnt="1 0"/>
            <dgm:constrLst>
              <dgm:constr type="h" refType="w"/>
            </dgm:constrLst>
            <dgm:ruleLst/>
          </dgm:layoutNode>
          <dgm:layoutNode name="c3text">
            <dgm:varLst>
              <dgm:bulletEnabled val="1"/>
            </dgm:varLst>
            <dgm:alg type="tx"/>
            <dgm:shape xmlns:r="http://schemas.openxmlformats.org/officeDocument/2006/relationships" type="rect" r:blip="" hideGeom="1">
              <dgm:adjLst/>
            </dgm:shape>
            <dgm:presOf axis="ch desOrSelf" ptType="node node" st="3 1" cnt="1 0"/>
            <dgm:constrLst/>
            <dgm:ruleLst>
              <dgm:rule type="primFontSz" val="5" fact="NaN" max="NaN"/>
            </dgm:ruleLst>
          </dgm:layoutNode>
        </dgm:layoutNode>
      </dgm:if>
      <dgm:else name="Name31"/>
    </dgm:choose>
    <dgm:choose name="Name32">
      <dgm:if name="Name33" axis="ch" ptType="node" func="cnt" op="gte" val="4">
        <dgm:layoutNode name="comp4">
          <dgm:alg type="composite"/>
          <dgm:shape xmlns:r="http://schemas.openxmlformats.org/officeDocument/2006/relationships" r:blip="">
            <dgm:adjLst/>
          </dgm:shape>
          <dgm:presOf/>
          <dgm:choose name="Name34">
            <dgm:if name="Name35" axis="ch" ptType="node" func="cnt" op="equ" val="4">
              <dgm:constrLst>
                <dgm:constr type="w" for="ch" forName="circle4" refType="w"/>
                <dgm:constr type="h" for="ch" forName="circle4" refType="h"/>
                <dgm:constr type="ctrX" for="ch" forName="circle4" refType="w" fact="0.5"/>
                <dgm:constr type="ctrY" for="ch" forName="circle4" refType="h" fact="0.5"/>
                <dgm:constr type="ctrX" for="ch" forName="c4text" refType="w" fact="0.5"/>
                <dgm:constr type="ctrY" for="ch" forName="c4text" refType="h" fact="0.5"/>
                <dgm:constr type="w" for="ch" forName="c4text" refType="w" refFor="ch" refForName="circle4" fact="0.70711"/>
                <dgm:constr type="h" for="ch" forName="c4text" refType="h" refFor="ch" refForName="circle4" fact="0.5"/>
              </dgm:constrLst>
            </dgm:if>
            <dgm:if name="Name36" axis="ch" ptType="node" func="cnt" op="gte" val="5">
              <dgm:constrLst>
                <dgm:constr type="w" for="ch" forName="circle4" refType="w"/>
                <dgm:constr type="h" for="ch" forName="circle4" refType="h"/>
                <dgm:constr type="ctrX" for="ch" forName="circle4" refType="w" fact="0.5"/>
                <dgm:constr type="ctrY" for="ch" forName="circle4" refType="h" fact="0.5"/>
                <dgm:constr type="ctrX" for="ch" forName="c4text" refType="w" fact="0.5"/>
                <dgm:constr type="ctrY" for="ch" forName="c4text" refType="h" fact="0.18"/>
                <dgm:constr type="w" for="ch" forName="c4text" refType="w" refFor="ch" refForName="circle4" fact="0.54"/>
                <dgm:constr type="h" for="ch" forName="c4text" refType="h" refFor="ch" refForName="circle4" fact="0.18"/>
              </dgm:constrLst>
            </dgm:if>
            <dgm:else name="Name37"/>
          </dgm:choose>
          <dgm:ruleLst/>
          <dgm:layoutNode name="circle4" styleLbl="node1">
            <dgm:alg type="sp"/>
            <dgm:shape xmlns:r="http://schemas.openxmlformats.org/officeDocument/2006/relationships" type="ellipse" r:blip="">
              <dgm:adjLst/>
            </dgm:shape>
            <dgm:presOf axis="ch desOrSelf" ptType="node node" st="4 1" cnt="1 0"/>
            <dgm:constrLst>
              <dgm:constr type="h" refType="w"/>
            </dgm:constrLst>
            <dgm:ruleLst/>
          </dgm:layoutNode>
          <dgm:layoutNode name="c4text">
            <dgm:varLst>
              <dgm:bulletEnabled val="1"/>
            </dgm:varLst>
            <dgm:alg type="tx"/>
            <dgm:shape xmlns:r="http://schemas.openxmlformats.org/officeDocument/2006/relationships" type="rect" r:blip="" hideGeom="1">
              <dgm:adjLst/>
            </dgm:shape>
            <dgm:presOf axis="ch desOrSelf" ptType="node node" st="4 1" cnt="1 0"/>
            <dgm:constrLst/>
            <dgm:ruleLst>
              <dgm:rule type="primFontSz" val="5" fact="NaN" max="NaN"/>
            </dgm:ruleLst>
          </dgm:layoutNode>
        </dgm:layoutNode>
      </dgm:if>
      <dgm:else name="Name38"/>
    </dgm:choose>
    <dgm:choose name="Name39">
      <dgm:if name="Name40" axis="ch" ptType="node" func="cnt" op="gte" val="5">
        <dgm:layoutNode name="comp5">
          <dgm:alg type="composite"/>
          <dgm:shape xmlns:r="http://schemas.openxmlformats.org/officeDocument/2006/relationships" r:blip="">
            <dgm:adjLst/>
          </dgm:shape>
          <dgm:presOf/>
          <dgm:choose name="Name41">
            <dgm:if name="Name42" axis="ch" ptType="node" func="cnt" op="equ" val="5">
              <dgm:constrLst>
                <dgm:constr type="w" for="ch" forName="circle5" refType="w"/>
                <dgm:constr type="h" for="ch" forName="circle5" refType="h"/>
                <dgm:constr type="ctrX" for="ch" forName="circle5" refType="w" fact="0.5"/>
                <dgm:constr type="ctrY" for="ch" forName="circle5" refType="h" fact="0.5"/>
                <dgm:constr type="ctrX" for="ch" forName="c5text" refType="w" fact="0.5"/>
                <dgm:constr type="ctrY" for="ch" forName="c5text" refType="h" fact="0.5"/>
                <dgm:constr type="w" for="ch" forName="c5text" refType="w" refFor="ch" refForName="circle5" fact="0.70711"/>
                <dgm:constr type="h" for="ch" forName="c5text" refType="h" refFor="ch" refForName="circle5" fact="0.5"/>
              </dgm:constrLst>
            </dgm:if>
            <dgm:if name="Name43" axis="ch" ptType="node" func="cnt" op="gte" val="6">
              <dgm:constrLst>
                <dgm:constr type="w" for="ch" forName="circle5" refType="w"/>
                <dgm:constr type="h" for="ch" forName="circle5" refType="h"/>
                <dgm:constr type="ctrX" for="ch" forName="circle5" refType="w" fact="0.5"/>
                <dgm:constr type="ctrY" for="ch" forName="circle5" refType="h" fact="0.5"/>
                <dgm:constr type="ctrX" for="ch" forName="c5text" refType="w" fact="0.5"/>
                <dgm:constr type="ctrY" for="ch" forName="c5text" refType="h" fact="0.25"/>
                <dgm:constr type="w" for="ch" forName="c5text" refType="w" refFor="ch" refForName="circle5" fact="0.65"/>
                <dgm:constr type="h" for="ch" forName="c5text" refType="h" refFor="ch" refForName="circle5" fact="0.25"/>
              </dgm:constrLst>
            </dgm:if>
            <dgm:else name="Name44"/>
          </dgm:choose>
          <dgm:ruleLst/>
          <dgm:layoutNode name="circle5" styleLbl="node1">
            <dgm:alg type="sp"/>
            <dgm:shape xmlns:r="http://schemas.openxmlformats.org/officeDocument/2006/relationships" type="ellipse" r:blip="">
              <dgm:adjLst/>
            </dgm:shape>
            <dgm:presOf axis="ch desOrSelf" ptType="node node" st="5 1" cnt="1 0"/>
            <dgm:constrLst>
              <dgm:constr type="h" refType="w"/>
            </dgm:constrLst>
            <dgm:ruleLst/>
          </dgm:layoutNode>
          <dgm:layoutNode name="c5text">
            <dgm:varLst>
              <dgm:bulletEnabled val="1"/>
            </dgm:varLst>
            <dgm:alg type="tx"/>
            <dgm:shape xmlns:r="http://schemas.openxmlformats.org/officeDocument/2006/relationships" type="rect" r:blip="" hideGeom="1">
              <dgm:adjLst/>
            </dgm:shape>
            <dgm:presOf axis="ch desOrSelf" ptType="node node" st="5 1" cnt="1 0"/>
            <dgm:constrLst/>
            <dgm:ruleLst>
              <dgm:rule type="primFontSz" val="5" fact="NaN" max="NaN"/>
            </dgm:ruleLst>
          </dgm:layoutNode>
        </dgm:layoutNode>
      </dgm:if>
      <dgm:else name="Name45"/>
    </dgm:choose>
    <dgm:choose name="Name46">
      <dgm:if name="Name47" axis="ch" ptType="node" func="cnt" op="gte" val="6">
        <dgm:layoutNode name="comp6">
          <dgm:alg type="composite"/>
          <dgm:shape xmlns:r="http://schemas.openxmlformats.org/officeDocument/2006/relationships" r:blip="">
            <dgm:adjLst/>
          </dgm:shape>
          <dgm:presOf/>
          <dgm:choose name="Name48">
            <dgm:if name="Name49" axis="ch" ptType="node" func="cnt" op="equ" val="6">
              <dgm:constrLst>
                <dgm:constr type="w" for="ch" forName="circle6" refType="w"/>
                <dgm:constr type="h" for="ch" forName="circle6" refType="h"/>
                <dgm:constr type="ctrX" for="ch" forName="circle6" refType="w" fact="0.5"/>
                <dgm:constr type="ctrY" for="ch" forName="circle6" refType="h" fact="0.5"/>
                <dgm:constr type="ctrX" for="ch" forName="c6text" refType="w" fact="0.5"/>
                <dgm:constr type="ctrY" for="ch" forName="c6text" refType="h" fact="0.5"/>
                <dgm:constr type="w" for="ch" forName="c6text" refType="w" refFor="ch" refForName="circle6" fact="0.70711"/>
                <dgm:constr type="h" for="ch" forName="c6text" refType="h" refFor="ch" refForName="circle6" fact="0.5"/>
              </dgm:constrLst>
            </dgm:if>
            <dgm:if name="Name50" axis="ch" ptType="node" func="cnt" op="gte" val="7">
              <dgm:constrLst>
                <dgm:constr type="w" for="ch" forName="circle6" refType="w"/>
                <dgm:constr type="h" for="ch" forName="circle6" refType="h"/>
                <dgm:constr type="ctrX" for="ch" forName="circle6" refType="w" fact="0.5"/>
                <dgm:constr type="ctrY" for="ch" forName="circle6" refType="h" fact="0.5"/>
                <dgm:constr type="ctrX" for="ch" forName="c6text" refType="w" fact="0.5"/>
                <dgm:constr type="ctrY" for="ch" forName="c6text" refType="h" fact="0.27"/>
                <dgm:constr type="w" for="ch" forName="c6text" refType="w" refFor="ch" refForName="circle6" fact="0.68"/>
                <dgm:constr type="h" for="ch" forName="c6text" refType="h" refFor="ch" refForName="circle6" fact="0.241"/>
              </dgm:constrLst>
            </dgm:if>
            <dgm:else name="Name51"/>
          </dgm:choose>
          <dgm:ruleLst/>
          <dgm:layoutNode name="circle6" styleLbl="node1">
            <dgm:alg type="sp"/>
            <dgm:shape xmlns:r="http://schemas.openxmlformats.org/officeDocument/2006/relationships" type="ellipse" r:blip="">
              <dgm:adjLst/>
            </dgm:shape>
            <dgm:presOf axis="ch desOrSelf" ptType="node node" st="6 1" cnt="1 0"/>
            <dgm:constrLst>
              <dgm:constr type="h" refType="w"/>
            </dgm:constrLst>
            <dgm:ruleLst/>
          </dgm:layoutNode>
          <dgm:layoutNode name="c6text">
            <dgm:varLst>
              <dgm:bulletEnabled val="1"/>
            </dgm:varLst>
            <dgm:alg type="tx"/>
            <dgm:shape xmlns:r="http://schemas.openxmlformats.org/officeDocument/2006/relationships" type="rect" r:blip="" hideGeom="1">
              <dgm:adjLst/>
            </dgm:shape>
            <dgm:presOf axis="ch desOrSelf" ptType="node node" st="6 1" cnt="1 0"/>
            <dgm:constrLst/>
            <dgm:ruleLst>
              <dgm:rule type="primFontSz" val="5" fact="NaN" max="NaN"/>
            </dgm:ruleLst>
          </dgm:layoutNode>
        </dgm:layoutNode>
      </dgm:if>
      <dgm:else name="Name52"/>
    </dgm:choose>
    <dgm:choose name="Name53">
      <dgm:if name="Name54" axis="ch" ptType="node" func="cnt" op="gte" val="7">
        <dgm:layoutNode name="comp7">
          <dgm:alg type="composite"/>
          <dgm:shape xmlns:r="http://schemas.openxmlformats.org/officeDocument/2006/relationships" r:blip="">
            <dgm:adjLst/>
          </dgm:shape>
          <dgm:presOf/>
          <dgm:constrLst>
            <dgm:constr type="w" for="ch" forName="circle7" refType="w"/>
            <dgm:constr type="h" for="ch" forName="circle7" refType="h"/>
            <dgm:constr type="ctrX" for="ch" forName="circle7" refType="w" fact="0.5"/>
            <dgm:constr type="ctrY" for="ch" forName="circle7" refType="h" fact="0.5"/>
            <dgm:constr type="ctrX" for="ch" forName="c7text" refType="w" fact="0.5"/>
            <dgm:constr type="ctrY" for="ch" forName="c7text" refType="h" fact="0.5"/>
            <dgm:constr type="w" for="ch" forName="c7text" refType="w" refFor="ch" refForName="circle7" fact="0.70711"/>
            <dgm:constr type="h" for="ch" forName="c7text" refType="h" refFor="ch" refForName="circle7" fact="0.5"/>
          </dgm:constrLst>
          <dgm:ruleLst/>
          <dgm:layoutNode name="circle7" styleLbl="node1">
            <dgm:alg type="sp"/>
            <dgm:shape xmlns:r="http://schemas.openxmlformats.org/officeDocument/2006/relationships" type="ellipse" r:blip="">
              <dgm:adjLst/>
            </dgm:shape>
            <dgm:presOf axis="ch desOrSelf" ptType="node node" st="7 1" cnt="1 0"/>
            <dgm:constrLst>
              <dgm:constr type="h" refType="w"/>
            </dgm:constrLst>
            <dgm:ruleLst/>
          </dgm:layoutNode>
          <dgm:layoutNode name="c7text">
            <dgm:varLst>
              <dgm:bulletEnabled val="1"/>
            </dgm:varLst>
            <dgm:alg type="tx"/>
            <dgm:shape xmlns:r="http://schemas.openxmlformats.org/officeDocument/2006/relationships" type="rect" r:blip="" hideGeom="1">
              <dgm:adjLst/>
            </dgm:shape>
            <dgm:presOf axis="ch desOrSelf" ptType="node node" st="7 1" cnt="1 0"/>
            <dgm:constrLst/>
            <dgm:ruleLst>
              <dgm:rule type="primFontSz" val="5" fact="NaN" max="NaN"/>
            </dgm:ruleLst>
          </dgm:layoutNode>
        </dgm:layoutNode>
      </dgm:if>
      <dgm:else name="Name55"/>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7.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10A837A0-C4ED-4F39-8E8E-4165A209BFF6}"/>
              </a:ext>
            </a:extLst>
          </p:cNvPr>
          <p:cNvSpPr>
            <a:spLocks noGrp="1"/>
          </p:cNvSpPr>
          <p:nvPr>
            <p:ph type="hdr" sz="quarter"/>
          </p:nvPr>
        </p:nvSpPr>
        <p:spPr>
          <a:xfrm>
            <a:off x="0" y="0"/>
            <a:ext cx="2945659" cy="498215"/>
          </a:xfrm>
          <a:prstGeom prst="rect">
            <a:avLst/>
          </a:prstGeom>
        </p:spPr>
        <p:txBody>
          <a:bodyPr vert="horz" lIns="91440" tIns="45720" rIns="91440" bIns="45720" rtlCol="0"/>
          <a:lstStyle>
            <a:lvl1pPr algn="l">
              <a:defRPr sz="1200"/>
            </a:lvl1pPr>
          </a:lstStyle>
          <a:p>
            <a:endParaRPr lang="en-GB"/>
          </a:p>
        </p:txBody>
      </p:sp>
      <p:sp>
        <p:nvSpPr>
          <p:cNvPr id="3" name="Date Placeholder 2">
            <a:extLst>
              <a:ext uri="{FF2B5EF4-FFF2-40B4-BE49-F238E27FC236}">
                <a16:creationId xmlns:a16="http://schemas.microsoft.com/office/drawing/2014/main" id="{94E83662-6B3E-42A9-86EC-9BAF2F9051B9}"/>
              </a:ext>
            </a:extLst>
          </p:cNvPr>
          <p:cNvSpPr>
            <a:spLocks noGrp="1"/>
          </p:cNvSpPr>
          <p:nvPr>
            <p:ph type="dt" sz="quarter" idx="1"/>
          </p:nvPr>
        </p:nvSpPr>
        <p:spPr>
          <a:xfrm>
            <a:off x="3850443" y="0"/>
            <a:ext cx="2945659" cy="498215"/>
          </a:xfrm>
          <a:prstGeom prst="rect">
            <a:avLst/>
          </a:prstGeom>
        </p:spPr>
        <p:txBody>
          <a:bodyPr vert="horz" lIns="91440" tIns="45720" rIns="91440" bIns="45720" rtlCol="0"/>
          <a:lstStyle>
            <a:lvl1pPr algn="r">
              <a:defRPr sz="1200"/>
            </a:lvl1pPr>
          </a:lstStyle>
          <a:p>
            <a:fld id="{435AC11E-088E-4E91-81BD-0CEF0917584C}" type="datetimeFigureOut">
              <a:rPr lang="en-GB" smtClean="0"/>
              <a:t>03/03/2023</a:t>
            </a:fld>
            <a:endParaRPr lang="en-GB"/>
          </a:p>
        </p:txBody>
      </p:sp>
      <p:sp>
        <p:nvSpPr>
          <p:cNvPr id="4" name="Footer Placeholder 3">
            <a:extLst>
              <a:ext uri="{FF2B5EF4-FFF2-40B4-BE49-F238E27FC236}">
                <a16:creationId xmlns:a16="http://schemas.microsoft.com/office/drawing/2014/main" id="{B378F7FA-6C5F-4166-A78E-9ACCE8100CAF}"/>
              </a:ext>
            </a:extLst>
          </p:cNvPr>
          <p:cNvSpPr>
            <a:spLocks noGrp="1"/>
          </p:cNvSpPr>
          <p:nvPr>
            <p:ph type="ftr" sz="quarter" idx="2"/>
          </p:nvPr>
        </p:nvSpPr>
        <p:spPr>
          <a:xfrm>
            <a:off x="0" y="9431600"/>
            <a:ext cx="2945659" cy="498214"/>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a:extLst>
              <a:ext uri="{FF2B5EF4-FFF2-40B4-BE49-F238E27FC236}">
                <a16:creationId xmlns:a16="http://schemas.microsoft.com/office/drawing/2014/main" id="{3878B057-4894-42CF-9AA7-419B5B68C0F4}"/>
              </a:ext>
            </a:extLst>
          </p:cNvPr>
          <p:cNvSpPr>
            <a:spLocks noGrp="1"/>
          </p:cNvSpPr>
          <p:nvPr>
            <p:ph type="sldNum" sz="quarter" idx="3"/>
          </p:nvPr>
        </p:nvSpPr>
        <p:spPr>
          <a:xfrm>
            <a:off x="3850443" y="9431600"/>
            <a:ext cx="2945659" cy="498214"/>
          </a:xfrm>
          <a:prstGeom prst="rect">
            <a:avLst/>
          </a:prstGeom>
        </p:spPr>
        <p:txBody>
          <a:bodyPr vert="horz" lIns="91440" tIns="45720" rIns="91440" bIns="45720" rtlCol="0" anchor="b"/>
          <a:lstStyle>
            <a:lvl1pPr algn="r">
              <a:defRPr sz="1200"/>
            </a:lvl1pPr>
          </a:lstStyle>
          <a:p>
            <a:fld id="{5D8C7FD0-B8F1-4B67-806A-A0CE87942CA7}" type="slidenum">
              <a:rPr lang="en-GB" smtClean="0"/>
              <a:t>‹#›</a:t>
            </a:fld>
            <a:endParaRPr lang="en-GB"/>
          </a:p>
        </p:txBody>
      </p:sp>
    </p:spTree>
    <p:extLst>
      <p:ext uri="{BB962C8B-B14F-4D97-AF65-F5344CB8AC3E}">
        <p14:creationId xmlns:p14="http://schemas.microsoft.com/office/powerpoint/2010/main" val="32999521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215"/>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50443" y="0"/>
            <a:ext cx="2945659" cy="498215"/>
          </a:xfrm>
          <a:prstGeom prst="rect">
            <a:avLst/>
          </a:prstGeom>
        </p:spPr>
        <p:txBody>
          <a:bodyPr vert="horz" lIns="91440" tIns="45720" rIns="91440" bIns="45720" rtlCol="0"/>
          <a:lstStyle>
            <a:lvl1pPr algn="r">
              <a:defRPr sz="1200"/>
            </a:lvl1pPr>
          </a:lstStyle>
          <a:p>
            <a:fld id="{B45537C8-9AA2-46CA-9D41-93D5FF5CE5CF}" type="datetimeFigureOut">
              <a:rPr lang="en-GB" smtClean="0"/>
              <a:t>03/03/2023</a:t>
            </a:fld>
            <a:endParaRPr lang="en-GB"/>
          </a:p>
        </p:txBody>
      </p:sp>
      <p:sp>
        <p:nvSpPr>
          <p:cNvPr id="4" name="Slide Image Placeholder 3"/>
          <p:cNvSpPr>
            <a:spLocks noGrp="1" noRot="1" noChangeAspect="1"/>
          </p:cNvSpPr>
          <p:nvPr>
            <p:ph type="sldImg" idx="2"/>
          </p:nvPr>
        </p:nvSpPr>
        <p:spPr>
          <a:xfrm>
            <a:off x="420688" y="1241425"/>
            <a:ext cx="5956300" cy="3351213"/>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768" y="4778722"/>
            <a:ext cx="5438140" cy="3909864"/>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31600"/>
            <a:ext cx="2945659" cy="498214"/>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50443" y="9431600"/>
            <a:ext cx="2945659" cy="498214"/>
          </a:xfrm>
          <a:prstGeom prst="rect">
            <a:avLst/>
          </a:prstGeom>
        </p:spPr>
        <p:txBody>
          <a:bodyPr vert="horz" lIns="91440" tIns="45720" rIns="91440" bIns="45720" rtlCol="0" anchor="b"/>
          <a:lstStyle>
            <a:lvl1pPr algn="r">
              <a:defRPr sz="1200"/>
            </a:lvl1pPr>
          </a:lstStyle>
          <a:p>
            <a:fld id="{FD531C57-441C-4E8A-92F9-96765C1ADD86}" type="slidenum">
              <a:rPr lang="en-GB" smtClean="0"/>
              <a:t>‹#›</a:t>
            </a:fld>
            <a:endParaRPr lang="en-GB"/>
          </a:p>
        </p:txBody>
      </p:sp>
    </p:spTree>
    <p:extLst>
      <p:ext uri="{BB962C8B-B14F-4D97-AF65-F5344CB8AC3E}">
        <p14:creationId xmlns:p14="http://schemas.microsoft.com/office/powerpoint/2010/main" val="2084918787"/>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9CAB8AE0-42AC-4FE0-94AA-E988671F2646}" type="datetime1">
              <a:rPr lang="en-GB" smtClean="0"/>
              <a:t>03/03/2023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C71C3B5-8852-49F0-BEC0-27FF47F03D78}" type="slidenum">
              <a:rPr lang="en-GB" smtClean="0"/>
              <a:t>‹#›</a:t>
            </a:fld>
            <a:endParaRPr lang="en-GB"/>
          </a:p>
        </p:txBody>
      </p:sp>
    </p:spTree>
    <p:extLst>
      <p:ext uri="{BB962C8B-B14F-4D97-AF65-F5344CB8AC3E}">
        <p14:creationId xmlns:p14="http://schemas.microsoft.com/office/powerpoint/2010/main" val="17609651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4A27597F-9181-4A28-BA4D-50E4D62CDFC6}" type="datetime1">
              <a:rPr lang="en-GB" smtClean="0"/>
              <a:t>03/03/2023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C71C3B5-8852-49F0-BEC0-27FF47F03D78}" type="slidenum">
              <a:rPr lang="en-GB" smtClean="0"/>
              <a:t>‹#›</a:t>
            </a:fld>
            <a:endParaRPr lang="en-GB"/>
          </a:p>
        </p:txBody>
      </p:sp>
    </p:spTree>
    <p:extLst>
      <p:ext uri="{BB962C8B-B14F-4D97-AF65-F5344CB8AC3E}">
        <p14:creationId xmlns:p14="http://schemas.microsoft.com/office/powerpoint/2010/main" val="24442100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F58176CE-DB72-4074-8D70-318E98870B6F}" type="datetime1">
              <a:rPr lang="en-GB" smtClean="0"/>
              <a:t>03/03/2023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C71C3B5-8852-49F0-BEC0-27FF47F03D78}" type="slidenum">
              <a:rPr lang="en-GB" smtClean="0"/>
              <a:t>‹#›</a:t>
            </a:fld>
            <a:endParaRPr lang="en-GB"/>
          </a:p>
        </p:txBody>
      </p:sp>
    </p:spTree>
    <p:extLst>
      <p:ext uri="{BB962C8B-B14F-4D97-AF65-F5344CB8AC3E}">
        <p14:creationId xmlns:p14="http://schemas.microsoft.com/office/powerpoint/2010/main" val="99095003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8A05DBC8-7110-46BC-A9E2-31FB432CE8D5}" type="datetimeFigureOut">
              <a:rPr lang="en-GB" smtClean="0"/>
              <a:t>03/03/2023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C71C3B5-8852-49F0-BEC0-27FF47F03D78}" type="slidenum">
              <a:rPr lang="en-GB" smtClean="0"/>
              <a:t>‹#›</a:t>
            </a:fld>
            <a:endParaRPr lang="en-GB"/>
          </a:p>
        </p:txBody>
      </p:sp>
    </p:spTree>
    <p:extLst>
      <p:ext uri="{BB962C8B-B14F-4D97-AF65-F5344CB8AC3E}">
        <p14:creationId xmlns:p14="http://schemas.microsoft.com/office/powerpoint/2010/main" val="75937288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8A05DBC8-7110-46BC-A9E2-31FB432CE8D5}" type="datetimeFigureOut">
              <a:rPr lang="en-GB" smtClean="0"/>
              <a:t>03/03/2023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C71C3B5-8852-49F0-BEC0-27FF47F03D78}" type="slidenum">
              <a:rPr lang="en-GB" smtClean="0"/>
              <a:t>‹#›</a:t>
            </a:fld>
            <a:endParaRPr lang="en-GB"/>
          </a:p>
        </p:txBody>
      </p:sp>
    </p:spTree>
    <p:extLst>
      <p:ext uri="{BB962C8B-B14F-4D97-AF65-F5344CB8AC3E}">
        <p14:creationId xmlns:p14="http://schemas.microsoft.com/office/powerpoint/2010/main" val="32349107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A05DBC8-7110-46BC-A9E2-31FB432CE8D5}" type="datetimeFigureOut">
              <a:rPr lang="en-GB" smtClean="0"/>
              <a:t>03/03/2023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C71C3B5-8852-49F0-BEC0-27FF47F03D78}" type="slidenum">
              <a:rPr lang="en-GB" smtClean="0"/>
              <a:t>‹#›</a:t>
            </a:fld>
            <a:endParaRPr lang="en-GB"/>
          </a:p>
        </p:txBody>
      </p:sp>
    </p:spTree>
    <p:extLst>
      <p:ext uri="{BB962C8B-B14F-4D97-AF65-F5344CB8AC3E}">
        <p14:creationId xmlns:p14="http://schemas.microsoft.com/office/powerpoint/2010/main" val="20546038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8A05DBC8-7110-46BC-A9E2-31FB432CE8D5}" type="datetimeFigureOut">
              <a:rPr lang="en-GB" smtClean="0"/>
              <a:t>03/03/2023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C71C3B5-8852-49F0-BEC0-27FF47F03D78}" type="slidenum">
              <a:rPr lang="en-GB" smtClean="0"/>
              <a:t>‹#›</a:t>
            </a:fld>
            <a:endParaRPr lang="en-GB"/>
          </a:p>
        </p:txBody>
      </p:sp>
    </p:spTree>
    <p:extLst>
      <p:ext uri="{BB962C8B-B14F-4D97-AF65-F5344CB8AC3E}">
        <p14:creationId xmlns:p14="http://schemas.microsoft.com/office/powerpoint/2010/main" val="342867488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8A05DBC8-7110-46BC-A9E2-31FB432CE8D5}" type="datetimeFigureOut">
              <a:rPr lang="en-GB" smtClean="0"/>
              <a:t>03/03/2023</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4C71C3B5-8852-49F0-BEC0-27FF47F03D78}" type="slidenum">
              <a:rPr lang="en-GB" smtClean="0"/>
              <a:t>‹#›</a:t>
            </a:fld>
            <a:endParaRPr lang="en-GB"/>
          </a:p>
        </p:txBody>
      </p:sp>
    </p:spTree>
    <p:extLst>
      <p:ext uri="{BB962C8B-B14F-4D97-AF65-F5344CB8AC3E}">
        <p14:creationId xmlns:p14="http://schemas.microsoft.com/office/powerpoint/2010/main" val="289308124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8A05DBC8-7110-46BC-A9E2-31FB432CE8D5}" type="datetimeFigureOut">
              <a:rPr lang="en-GB" smtClean="0"/>
              <a:t>03/03/2023</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4C71C3B5-8852-49F0-BEC0-27FF47F03D78}" type="slidenum">
              <a:rPr lang="en-GB" smtClean="0"/>
              <a:t>‹#›</a:t>
            </a:fld>
            <a:endParaRPr lang="en-GB"/>
          </a:p>
        </p:txBody>
      </p:sp>
    </p:spTree>
    <p:extLst>
      <p:ext uri="{BB962C8B-B14F-4D97-AF65-F5344CB8AC3E}">
        <p14:creationId xmlns:p14="http://schemas.microsoft.com/office/powerpoint/2010/main" val="385166431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A05DBC8-7110-46BC-A9E2-31FB432CE8D5}" type="datetimeFigureOut">
              <a:rPr lang="en-GB" smtClean="0"/>
              <a:t>03/03/2023</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4C71C3B5-8852-49F0-BEC0-27FF47F03D78}" type="slidenum">
              <a:rPr lang="en-GB" smtClean="0"/>
              <a:t>‹#›</a:t>
            </a:fld>
            <a:endParaRPr lang="en-GB"/>
          </a:p>
        </p:txBody>
      </p:sp>
    </p:spTree>
    <p:extLst>
      <p:ext uri="{BB962C8B-B14F-4D97-AF65-F5344CB8AC3E}">
        <p14:creationId xmlns:p14="http://schemas.microsoft.com/office/powerpoint/2010/main" val="118058454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8A05DBC8-7110-46BC-A9E2-31FB432CE8D5}" type="datetimeFigureOut">
              <a:rPr lang="en-GB" smtClean="0"/>
              <a:t>03/03/2023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C71C3B5-8852-49F0-BEC0-27FF47F03D78}" type="slidenum">
              <a:rPr lang="en-GB" smtClean="0"/>
              <a:t>‹#›</a:t>
            </a:fld>
            <a:endParaRPr lang="en-GB"/>
          </a:p>
        </p:txBody>
      </p:sp>
    </p:spTree>
    <p:extLst>
      <p:ext uri="{BB962C8B-B14F-4D97-AF65-F5344CB8AC3E}">
        <p14:creationId xmlns:p14="http://schemas.microsoft.com/office/powerpoint/2010/main" val="36820158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AF81DE54-CAB8-46C9-96F4-F7D3C9A2E87D}" type="datetime1">
              <a:rPr lang="en-GB" smtClean="0"/>
              <a:t>03/03/2023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C71C3B5-8852-49F0-BEC0-27FF47F03D78}" type="slidenum">
              <a:rPr lang="en-GB" smtClean="0"/>
              <a:t>‹#›</a:t>
            </a:fld>
            <a:endParaRPr lang="en-GB"/>
          </a:p>
        </p:txBody>
      </p:sp>
    </p:spTree>
    <p:extLst>
      <p:ext uri="{BB962C8B-B14F-4D97-AF65-F5344CB8AC3E}">
        <p14:creationId xmlns:p14="http://schemas.microsoft.com/office/powerpoint/2010/main" val="151391109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8A05DBC8-7110-46BC-A9E2-31FB432CE8D5}" type="datetimeFigureOut">
              <a:rPr lang="en-GB" smtClean="0"/>
              <a:t>03/03/2023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C71C3B5-8852-49F0-BEC0-27FF47F03D78}" type="slidenum">
              <a:rPr lang="en-GB" smtClean="0"/>
              <a:t>‹#›</a:t>
            </a:fld>
            <a:endParaRPr lang="en-GB"/>
          </a:p>
        </p:txBody>
      </p:sp>
    </p:spTree>
    <p:extLst>
      <p:ext uri="{BB962C8B-B14F-4D97-AF65-F5344CB8AC3E}">
        <p14:creationId xmlns:p14="http://schemas.microsoft.com/office/powerpoint/2010/main" val="388638028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8A05DBC8-7110-46BC-A9E2-31FB432CE8D5}" type="datetimeFigureOut">
              <a:rPr lang="en-GB" smtClean="0"/>
              <a:t>03/03/2023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C71C3B5-8852-49F0-BEC0-27FF47F03D78}" type="slidenum">
              <a:rPr lang="en-GB" smtClean="0"/>
              <a:t>‹#›</a:t>
            </a:fld>
            <a:endParaRPr lang="en-GB"/>
          </a:p>
        </p:txBody>
      </p:sp>
    </p:spTree>
    <p:extLst>
      <p:ext uri="{BB962C8B-B14F-4D97-AF65-F5344CB8AC3E}">
        <p14:creationId xmlns:p14="http://schemas.microsoft.com/office/powerpoint/2010/main" val="319219152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8A05DBC8-7110-46BC-A9E2-31FB432CE8D5}" type="datetimeFigureOut">
              <a:rPr lang="en-GB" smtClean="0"/>
              <a:t>03/03/2023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C71C3B5-8852-49F0-BEC0-27FF47F03D78}" type="slidenum">
              <a:rPr lang="en-GB" smtClean="0"/>
              <a:t>‹#›</a:t>
            </a:fld>
            <a:endParaRPr lang="en-GB"/>
          </a:p>
        </p:txBody>
      </p:sp>
    </p:spTree>
    <p:extLst>
      <p:ext uri="{BB962C8B-B14F-4D97-AF65-F5344CB8AC3E}">
        <p14:creationId xmlns:p14="http://schemas.microsoft.com/office/powerpoint/2010/main" val="184998836"/>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4EF87A-6258-42E4-B20D-5098AEBB095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9CCC16D4-3BDE-4E07-BCE9-0D8164A2747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0FA35EBB-1DF4-418D-99FC-00E8F35E7562}"/>
              </a:ext>
            </a:extLst>
          </p:cNvPr>
          <p:cNvSpPr>
            <a:spLocks noGrp="1"/>
          </p:cNvSpPr>
          <p:nvPr>
            <p:ph type="dt" sz="half" idx="10"/>
          </p:nvPr>
        </p:nvSpPr>
        <p:spPr/>
        <p:txBody>
          <a:bodyPr/>
          <a:lstStyle/>
          <a:p>
            <a:fld id="{9E2051FB-4048-4E40-9031-A3AD5A81D89B}" type="datetimeFigureOut">
              <a:rPr lang="en-GB" smtClean="0"/>
              <a:t>03/03/2023</a:t>
            </a:fld>
            <a:endParaRPr lang="en-GB"/>
          </a:p>
        </p:txBody>
      </p:sp>
      <p:sp>
        <p:nvSpPr>
          <p:cNvPr id="5" name="Footer Placeholder 4">
            <a:extLst>
              <a:ext uri="{FF2B5EF4-FFF2-40B4-BE49-F238E27FC236}">
                <a16:creationId xmlns:a16="http://schemas.microsoft.com/office/drawing/2014/main" id="{678D2316-8726-4DCF-BD9D-B0FBBC2A806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A765B51-391B-4938-B32A-BCB434D285B6}"/>
              </a:ext>
            </a:extLst>
          </p:cNvPr>
          <p:cNvSpPr>
            <a:spLocks noGrp="1"/>
          </p:cNvSpPr>
          <p:nvPr>
            <p:ph type="sldNum" sz="quarter" idx="12"/>
          </p:nvPr>
        </p:nvSpPr>
        <p:spPr/>
        <p:txBody>
          <a:bodyPr/>
          <a:lstStyle/>
          <a:p>
            <a:fld id="{27C92E8D-927F-4429-9490-7711A59419BE}" type="slidenum">
              <a:rPr lang="en-GB" smtClean="0"/>
              <a:t>‹#›</a:t>
            </a:fld>
            <a:endParaRPr lang="en-GB"/>
          </a:p>
        </p:txBody>
      </p:sp>
    </p:spTree>
    <p:extLst>
      <p:ext uri="{BB962C8B-B14F-4D97-AF65-F5344CB8AC3E}">
        <p14:creationId xmlns:p14="http://schemas.microsoft.com/office/powerpoint/2010/main" val="2673798733"/>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AD8481-D1DC-430B-9D8D-51DCC8229805}"/>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5A6C9B25-6D93-43D5-B17A-4727A28D65C2}"/>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D63CF76-B5D9-4AB5-A5D2-82C8D2A7670D}"/>
              </a:ext>
            </a:extLst>
          </p:cNvPr>
          <p:cNvSpPr>
            <a:spLocks noGrp="1"/>
          </p:cNvSpPr>
          <p:nvPr>
            <p:ph type="dt" sz="half" idx="10"/>
          </p:nvPr>
        </p:nvSpPr>
        <p:spPr/>
        <p:txBody>
          <a:bodyPr/>
          <a:lstStyle/>
          <a:p>
            <a:fld id="{9E2051FB-4048-4E40-9031-A3AD5A81D89B}" type="datetimeFigureOut">
              <a:rPr lang="en-GB" smtClean="0"/>
              <a:t>03/03/2023</a:t>
            </a:fld>
            <a:endParaRPr lang="en-GB"/>
          </a:p>
        </p:txBody>
      </p:sp>
      <p:sp>
        <p:nvSpPr>
          <p:cNvPr id="5" name="Footer Placeholder 4">
            <a:extLst>
              <a:ext uri="{FF2B5EF4-FFF2-40B4-BE49-F238E27FC236}">
                <a16:creationId xmlns:a16="http://schemas.microsoft.com/office/drawing/2014/main" id="{FE78E79F-EC95-4D41-A99D-C953B79D8D2E}"/>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51CB1BB-C756-442B-A03A-441F09713FC4}"/>
              </a:ext>
            </a:extLst>
          </p:cNvPr>
          <p:cNvSpPr>
            <a:spLocks noGrp="1"/>
          </p:cNvSpPr>
          <p:nvPr>
            <p:ph type="sldNum" sz="quarter" idx="12"/>
          </p:nvPr>
        </p:nvSpPr>
        <p:spPr/>
        <p:txBody>
          <a:bodyPr/>
          <a:lstStyle/>
          <a:p>
            <a:fld id="{27C92E8D-927F-4429-9490-7711A59419BE}" type="slidenum">
              <a:rPr lang="en-GB" smtClean="0"/>
              <a:t>‹#›</a:t>
            </a:fld>
            <a:endParaRPr lang="en-GB"/>
          </a:p>
        </p:txBody>
      </p:sp>
    </p:spTree>
    <p:extLst>
      <p:ext uri="{BB962C8B-B14F-4D97-AF65-F5344CB8AC3E}">
        <p14:creationId xmlns:p14="http://schemas.microsoft.com/office/powerpoint/2010/main" val="112854400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81D612-6FBA-451E-A679-FA8A602F5BE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0B2D25B8-4159-4401-8CA6-ECD370196B4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43E1184E-9136-4A45-8BDF-D93BAE8DE49C}"/>
              </a:ext>
            </a:extLst>
          </p:cNvPr>
          <p:cNvSpPr>
            <a:spLocks noGrp="1"/>
          </p:cNvSpPr>
          <p:nvPr>
            <p:ph type="dt" sz="half" idx="10"/>
          </p:nvPr>
        </p:nvSpPr>
        <p:spPr/>
        <p:txBody>
          <a:bodyPr/>
          <a:lstStyle/>
          <a:p>
            <a:fld id="{9E2051FB-4048-4E40-9031-A3AD5A81D89B}" type="datetimeFigureOut">
              <a:rPr lang="en-GB" smtClean="0"/>
              <a:t>03/03/2023</a:t>
            </a:fld>
            <a:endParaRPr lang="en-GB"/>
          </a:p>
        </p:txBody>
      </p:sp>
      <p:sp>
        <p:nvSpPr>
          <p:cNvPr id="5" name="Footer Placeholder 4">
            <a:extLst>
              <a:ext uri="{FF2B5EF4-FFF2-40B4-BE49-F238E27FC236}">
                <a16:creationId xmlns:a16="http://schemas.microsoft.com/office/drawing/2014/main" id="{6B329FD5-998D-418E-AD90-4F1EE9331B8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584FD1C-5014-4175-8668-4A03FCD99B83}"/>
              </a:ext>
            </a:extLst>
          </p:cNvPr>
          <p:cNvSpPr>
            <a:spLocks noGrp="1"/>
          </p:cNvSpPr>
          <p:nvPr>
            <p:ph type="sldNum" sz="quarter" idx="12"/>
          </p:nvPr>
        </p:nvSpPr>
        <p:spPr/>
        <p:txBody>
          <a:bodyPr/>
          <a:lstStyle/>
          <a:p>
            <a:fld id="{27C92E8D-927F-4429-9490-7711A59419BE}" type="slidenum">
              <a:rPr lang="en-GB" smtClean="0"/>
              <a:t>‹#›</a:t>
            </a:fld>
            <a:endParaRPr lang="en-GB"/>
          </a:p>
        </p:txBody>
      </p:sp>
    </p:spTree>
    <p:extLst>
      <p:ext uri="{BB962C8B-B14F-4D97-AF65-F5344CB8AC3E}">
        <p14:creationId xmlns:p14="http://schemas.microsoft.com/office/powerpoint/2010/main" val="4290619587"/>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2D09D7-2E4A-45D3-93C9-6010B15B66F8}"/>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19D1CADA-0B32-42B1-B45A-5BDF153B09AF}"/>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DDAB635A-E2B9-4452-A7BC-76ACECB26F49}"/>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6F1A6C46-C7EE-4838-936D-A47046035A78}"/>
              </a:ext>
            </a:extLst>
          </p:cNvPr>
          <p:cNvSpPr>
            <a:spLocks noGrp="1"/>
          </p:cNvSpPr>
          <p:nvPr>
            <p:ph type="dt" sz="half" idx="10"/>
          </p:nvPr>
        </p:nvSpPr>
        <p:spPr/>
        <p:txBody>
          <a:bodyPr/>
          <a:lstStyle/>
          <a:p>
            <a:fld id="{9E2051FB-4048-4E40-9031-A3AD5A81D89B}" type="datetimeFigureOut">
              <a:rPr lang="en-GB" smtClean="0"/>
              <a:t>03/03/2023</a:t>
            </a:fld>
            <a:endParaRPr lang="en-GB"/>
          </a:p>
        </p:txBody>
      </p:sp>
      <p:sp>
        <p:nvSpPr>
          <p:cNvPr id="6" name="Footer Placeholder 5">
            <a:extLst>
              <a:ext uri="{FF2B5EF4-FFF2-40B4-BE49-F238E27FC236}">
                <a16:creationId xmlns:a16="http://schemas.microsoft.com/office/drawing/2014/main" id="{467C3249-7FC5-47A9-A3D3-FD6D688AF4EB}"/>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9CE8711F-F3E8-4DDD-9E28-F3305A233A94}"/>
              </a:ext>
            </a:extLst>
          </p:cNvPr>
          <p:cNvSpPr>
            <a:spLocks noGrp="1"/>
          </p:cNvSpPr>
          <p:nvPr>
            <p:ph type="sldNum" sz="quarter" idx="12"/>
          </p:nvPr>
        </p:nvSpPr>
        <p:spPr/>
        <p:txBody>
          <a:bodyPr/>
          <a:lstStyle/>
          <a:p>
            <a:fld id="{27C92E8D-927F-4429-9490-7711A59419BE}" type="slidenum">
              <a:rPr lang="en-GB" smtClean="0"/>
              <a:t>‹#›</a:t>
            </a:fld>
            <a:endParaRPr lang="en-GB"/>
          </a:p>
        </p:txBody>
      </p:sp>
    </p:spTree>
    <p:extLst>
      <p:ext uri="{BB962C8B-B14F-4D97-AF65-F5344CB8AC3E}">
        <p14:creationId xmlns:p14="http://schemas.microsoft.com/office/powerpoint/2010/main" val="224675200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569832-371C-45FD-AA22-AA56EFB75C1C}"/>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C3708203-1CA8-4362-992D-E10CEBC3FFD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8107EA6A-0AC3-4815-BBEA-8E11F00AFDF3}"/>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A2E9E816-19B2-40F7-A04A-D9D55153182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5C6D1AE5-C69F-4B0F-8B06-E6BD3298C93B}"/>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15685F4C-E652-45B0-8EEB-9D1351B8B125}"/>
              </a:ext>
            </a:extLst>
          </p:cNvPr>
          <p:cNvSpPr>
            <a:spLocks noGrp="1"/>
          </p:cNvSpPr>
          <p:nvPr>
            <p:ph type="dt" sz="half" idx="10"/>
          </p:nvPr>
        </p:nvSpPr>
        <p:spPr/>
        <p:txBody>
          <a:bodyPr/>
          <a:lstStyle/>
          <a:p>
            <a:fld id="{9E2051FB-4048-4E40-9031-A3AD5A81D89B}" type="datetimeFigureOut">
              <a:rPr lang="en-GB" smtClean="0"/>
              <a:t>03/03/2023</a:t>
            </a:fld>
            <a:endParaRPr lang="en-GB"/>
          </a:p>
        </p:txBody>
      </p:sp>
      <p:sp>
        <p:nvSpPr>
          <p:cNvPr id="8" name="Footer Placeholder 7">
            <a:extLst>
              <a:ext uri="{FF2B5EF4-FFF2-40B4-BE49-F238E27FC236}">
                <a16:creationId xmlns:a16="http://schemas.microsoft.com/office/drawing/2014/main" id="{8EEB505D-B411-4165-84FA-16372C3672D6}"/>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2C927203-4622-4241-97FB-FD83DDE57B61}"/>
              </a:ext>
            </a:extLst>
          </p:cNvPr>
          <p:cNvSpPr>
            <a:spLocks noGrp="1"/>
          </p:cNvSpPr>
          <p:nvPr>
            <p:ph type="sldNum" sz="quarter" idx="12"/>
          </p:nvPr>
        </p:nvSpPr>
        <p:spPr/>
        <p:txBody>
          <a:bodyPr/>
          <a:lstStyle/>
          <a:p>
            <a:fld id="{27C92E8D-927F-4429-9490-7711A59419BE}" type="slidenum">
              <a:rPr lang="en-GB" smtClean="0"/>
              <a:t>‹#›</a:t>
            </a:fld>
            <a:endParaRPr lang="en-GB"/>
          </a:p>
        </p:txBody>
      </p:sp>
    </p:spTree>
    <p:extLst>
      <p:ext uri="{BB962C8B-B14F-4D97-AF65-F5344CB8AC3E}">
        <p14:creationId xmlns:p14="http://schemas.microsoft.com/office/powerpoint/2010/main" val="3706989276"/>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3A3B6A-F243-45B8-A41F-493FC79B512B}"/>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592C93C0-8580-4535-9839-6E205B600360}"/>
              </a:ext>
            </a:extLst>
          </p:cNvPr>
          <p:cNvSpPr>
            <a:spLocks noGrp="1"/>
          </p:cNvSpPr>
          <p:nvPr>
            <p:ph type="dt" sz="half" idx="10"/>
          </p:nvPr>
        </p:nvSpPr>
        <p:spPr/>
        <p:txBody>
          <a:bodyPr/>
          <a:lstStyle/>
          <a:p>
            <a:fld id="{9E2051FB-4048-4E40-9031-A3AD5A81D89B}" type="datetimeFigureOut">
              <a:rPr lang="en-GB" smtClean="0"/>
              <a:t>03/03/2023</a:t>
            </a:fld>
            <a:endParaRPr lang="en-GB"/>
          </a:p>
        </p:txBody>
      </p:sp>
      <p:sp>
        <p:nvSpPr>
          <p:cNvPr id="4" name="Footer Placeholder 3">
            <a:extLst>
              <a:ext uri="{FF2B5EF4-FFF2-40B4-BE49-F238E27FC236}">
                <a16:creationId xmlns:a16="http://schemas.microsoft.com/office/drawing/2014/main" id="{AFBF1A28-CF2E-4725-8C62-7F04FF3CB77C}"/>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8A53262E-CA1D-433E-8107-64D8FEB60E42}"/>
              </a:ext>
            </a:extLst>
          </p:cNvPr>
          <p:cNvSpPr>
            <a:spLocks noGrp="1"/>
          </p:cNvSpPr>
          <p:nvPr>
            <p:ph type="sldNum" sz="quarter" idx="12"/>
          </p:nvPr>
        </p:nvSpPr>
        <p:spPr/>
        <p:txBody>
          <a:bodyPr/>
          <a:lstStyle/>
          <a:p>
            <a:fld id="{27C92E8D-927F-4429-9490-7711A59419BE}" type="slidenum">
              <a:rPr lang="en-GB" smtClean="0"/>
              <a:t>‹#›</a:t>
            </a:fld>
            <a:endParaRPr lang="en-GB"/>
          </a:p>
        </p:txBody>
      </p:sp>
    </p:spTree>
    <p:extLst>
      <p:ext uri="{BB962C8B-B14F-4D97-AF65-F5344CB8AC3E}">
        <p14:creationId xmlns:p14="http://schemas.microsoft.com/office/powerpoint/2010/main" val="1471592201"/>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A038DD5-6AEA-4CA5-AAB5-BD5DCE820BD2}"/>
              </a:ext>
            </a:extLst>
          </p:cNvPr>
          <p:cNvSpPr>
            <a:spLocks noGrp="1"/>
          </p:cNvSpPr>
          <p:nvPr>
            <p:ph type="dt" sz="half" idx="10"/>
          </p:nvPr>
        </p:nvSpPr>
        <p:spPr/>
        <p:txBody>
          <a:bodyPr/>
          <a:lstStyle/>
          <a:p>
            <a:fld id="{9E2051FB-4048-4E40-9031-A3AD5A81D89B}" type="datetimeFigureOut">
              <a:rPr lang="en-GB" smtClean="0"/>
              <a:t>03/03/2023</a:t>
            </a:fld>
            <a:endParaRPr lang="en-GB"/>
          </a:p>
        </p:txBody>
      </p:sp>
      <p:sp>
        <p:nvSpPr>
          <p:cNvPr id="3" name="Footer Placeholder 2">
            <a:extLst>
              <a:ext uri="{FF2B5EF4-FFF2-40B4-BE49-F238E27FC236}">
                <a16:creationId xmlns:a16="http://schemas.microsoft.com/office/drawing/2014/main" id="{075BA673-E6F6-4AC4-BB24-485F308CE5E9}"/>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AA1A539F-B1D5-45C3-849A-50188157D0EA}"/>
              </a:ext>
            </a:extLst>
          </p:cNvPr>
          <p:cNvSpPr>
            <a:spLocks noGrp="1"/>
          </p:cNvSpPr>
          <p:nvPr>
            <p:ph type="sldNum" sz="quarter" idx="12"/>
          </p:nvPr>
        </p:nvSpPr>
        <p:spPr/>
        <p:txBody>
          <a:bodyPr/>
          <a:lstStyle/>
          <a:p>
            <a:fld id="{27C92E8D-927F-4429-9490-7711A59419BE}" type="slidenum">
              <a:rPr lang="en-GB" smtClean="0"/>
              <a:t>‹#›</a:t>
            </a:fld>
            <a:endParaRPr lang="en-GB"/>
          </a:p>
        </p:txBody>
      </p:sp>
    </p:spTree>
    <p:extLst>
      <p:ext uri="{BB962C8B-B14F-4D97-AF65-F5344CB8AC3E}">
        <p14:creationId xmlns:p14="http://schemas.microsoft.com/office/powerpoint/2010/main" val="3287170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C02B9F69-4472-4322-AE22-05C942E8CEA9}" type="datetime1">
              <a:rPr lang="en-GB" smtClean="0"/>
              <a:t>03/03/2023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C71C3B5-8852-49F0-BEC0-27FF47F03D78}" type="slidenum">
              <a:rPr lang="en-GB" smtClean="0"/>
              <a:t>‹#›</a:t>
            </a:fld>
            <a:endParaRPr lang="en-GB"/>
          </a:p>
        </p:txBody>
      </p:sp>
    </p:spTree>
    <p:extLst>
      <p:ext uri="{BB962C8B-B14F-4D97-AF65-F5344CB8AC3E}">
        <p14:creationId xmlns:p14="http://schemas.microsoft.com/office/powerpoint/2010/main" val="1325602605"/>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8029DF-426C-444A-A740-31CD3C7C2AF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02E41DA6-1EDA-46CF-8F9C-6DD771D9191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CC9062B8-1B23-4AFE-8E0B-075EA31592D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BBC4047D-80DA-4DCE-9E13-9AE058D01E5D}"/>
              </a:ext>
            </a:extLst>
          </p:cNvPr>
          <p:cNvSpPr>
            <a:spLocks noGrp="1"/>
          </p:cNvSpPr>
          <p:nvPr>
            <p:ph type="dt" sz="half" idx="10"/>
          </p:nvPr>
        </p:nvSpPr>
        <p:spPr/>
        <p:txBody>
          <a:bodyPr/>
          <a:lstStyle/>
          <a:p>
            <a:fld id="{9E2051FB-4048-4E40-9031-A3AD5A81D89B}" type="datetimeFigureOut">
              <a:rPr lang="en-GB" smtClean="0"/>
              <a:t>03/03/2023</a:t>
            </a:fld>
            <a:endParaRPr lang="en-GB"/>
          </a:p>
        </p:txBody>
      </p:sp>
      <p:sp>
        <p:nvSpPr>
          <p:cNvPr id="6" name="Footer Placeholder 5">
            <a:extLst>
              <a:ext uri="{FF2B5EF4-FFF2-40B4-BE49-F238E27FC236}">
                <a16:creationId xmlns:a16="http://schemas.microsoft.com/office/drawing/2014/main" id="{34BFC32E-7B68-4728-80EF-D0A173AF1680}"/>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0BEFF61C-7D7D-422E-8179-62BB53967EE9}"/>
              </a:ext>
            </a:extLst>
          </p:cNvPr>
          <p:cNvSpPr>
            <a:spLocks noGrp="1"/>
          </p:cNvSpPr>
          <p:nvPr>
            <p:ph type="sldNum" sz="quarter" idx="12"/>
          </p:nvPr>
        </p:nvSpPr>
        <p:spPr/>
        <p:txBody>
          <a:bodyPr/>
          <a:lstStyle/>
          <a:p>
            <a:fld id="{27C92E8D-927F-4429-9490-7711A59419BE}" type="slidenum">
              <a:rPr lang="en-GB" smtClean="0"/>
              <a:t>‹#›</a:t>
            </a:fld>
            <a:endParaRPr lang="en-GB"/>
          </a:p>
        </p:txBody>
      </p:sp>
    </p:spTree>
    <p:extLst>
      <p:ext uri="{BB962C8B-B14F-4D97-AF65-F5344CB8AC3E}">
        <p14:creationId xmlns:p14="http://schemas.microsoft.com/office/powerpoint/2010/main" val="2034712782"/>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576ED0-0D03-44BA-A398-9260EC15EE7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1A066568-40F6-4024-8FEE-5CE7D93C98C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9B921D2F-069B-4089-9938-EA017134FD6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F545246D-DF0F-46B5-9ADC-87B01B2A53E0}"/>
              </a:ext>
            </a:extLst>
          </p:cNvPr>
          <p:cNvSpPr>
            <a:spLocks noGrp="1"/>
          </p:cNvSpPr>
          <p:nvPr>
            <p:ph type="dt" sz="half" idx="10"/>
          </p:nvPr>
        </p:nvSpPr>
        <p:spPr/>
        <p:txBody>
          <a:bodyPr/>
          <a:lstStyle/>
          <a:p>
            <a:fld id="{9E2051FB-4048-4E40-9031-A3AD5A81D89B}" type="datetimeFigureOut">
              <a:rPr lang="en-GB" smtClean="0"/>
              <a:t>03/03/2023</a:t>
            </a:fld>
            <a:endParaRPr lang="en-GB"/>
          </a:p>
        </p:txBody>
      </p:sp>
      <p:sp>
        <p:nvSpPr>
          <p:cNvPr id="6" name="Footer Placeholder 5">
            <a:extLst>
              <a:ext uri="{FF2B5EF4-FFF2-40B4-BE49-F238E27FC236}">
                <a16:creationId xmlns:a16="http://schemas.microsoft.com/office/drawing/2014/main" id="{12C18603-45E5-4CF5-A720-FE89716B5A33}"/>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E9C384D1-7E82-4E51-81A2-25610EDE5A28}"/>
              </a:ext>
            </a:extLst>
          </p:cNvPr>
          <p:cNvSpPr>
            <a:spLocks noGrp="1"/>
          </p:cNvSpPr>
          <p:nvPr>
            <p:ph type="sldNum" sz="quarter" idx="12"/>
          </p:nvPr>
        </p:nvSpPr>
        <p:spPr/>
        <p:txBody>
          <a:bodyPr/>
          <a:lstStyle/>
          <a:p>
            <a:fld id="{27C92E8D-927F-4429-9490-7711A59419BE}" type="slidenum">
              <a:rPr lang="en-GB" smtClean="0"/>
              <a:t>‹#›</a:t>
            </a:fld>
            <a:endParaRPr lang="en-GB"/>
          </a:p>
        </p:txBody>
      </p:sp>
    </p:spTree>
    <p:extLst>
      <p:ext uri="{BB962C8B-B14F-4D97-AF65-F5344CB8AC3E}">
        <p14:creationId xmlns:p14="http://schemas.microsoft.com/office/powerpoint/2010/main" val="1543818697"/>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05F9D7-9E1E-4C70-A870-E5F074A09AF0}"/>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855F9708-99A2-4495-A2B2-40D3B8A96532}"/>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0313BE9-FC93-4196-82DC-AD15928EC060}"/>
              </a:ext>
            </a:extLst>
          </p:cNvPr>
          <p:cNvSpPr>
            <a:spLocks noGrp="1"/>
          </p:cNvSpPr>
          <p:nvPr>
            <p:ph type="dt" sz="half" idx="10"/>
          </p:nvPr>
        </p:nvSpPr>
        <p:spPr/>
        <p:txBody>
          <a:bodyPr/>
          <a:lstStyle/>
          <a:p>
            <a:fld id="{9E2051FB-4048-4E40-9031-A3AD5A81D89B}" type="datetimeFigureOut">
              <a:rPr lang="en-GB" smtClean="0"/>
              <a:t>03/03/2023</a:t>
            </a:fld>
            <a:endParaRPr lang="en-GB"/>
          </a:p>
        </p:txBody>
      </p:sp>
      <p:sp>
        <p:nvSpPr>
          <p:cNvPr id="5" name="Footer Placeholder 4">
            <a:extLst>
              <a:ext uri="{FF2B5EF4-FFF2-40B4-BE49-F238E27FC236}">
                <a16:creationId xmlns:a16="http://schemas.microsoft.com/office/drawing/2014/main" id="{5ACBDA40-FA43-4EC1-ABA3-4587BD23219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899D598-BF55-482D-8CC2-89D4CB77EEB7}"/>
              </a:ext>
            </a:extLst>
          </p:cNvPr>
          <p:cNvSpPr>
            <a:spLocks noGrp="1"/>
          </p:cNvSpPr>
          <p:nvPr>
            <p:ph type="sldNum" sz="quarter" idx="12"/>
          </p:nvPr>
        </p:nvSpPr>
        <p:spPr/>
        <p:txBody>
          <a:bodyPr/>
          <a:lstStyle/>
          <a:p>
            <a:fld id="{27C92E8D-927F-4429-9490-7711A59419BE}" type="slidenum">
              <a:rPr lang="en-GB" smtClean="0"/>
              <a:t>‹#›</a:t>
            </a:fld>
            <a:endParaRPr lang="en-GB"/>
          </a:p>
        </p:txBody>
      </p:sp>
    </p:spTree>
    <p:extLst>
      <p:ext uri="{BB962C8B-B14F-4D97-AF65-F5344CB8AC3E}">
        <p14:creationId xmlns:p14="http://schemas.microsoft.com/office/powerpoint/2010/main" val="1543059347"/>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D978CA8-2E96-4774-A0D6-48303471454F}"/>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BFF82EDD-B988-4003-8551-A356CB815FEB}"/>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28D3DE6-6FA9-4BA0-AD11-F039A732874C}"/>
              </a:ext>
            </a:extLst>
          </p:cNvPr>
          <p:cNvSpPr>
            <a:spLocks noGrp="1"/>
          </p:cNvSpPr>
          <p:nvPr>
            <p:ph type="dt" sz="half" idx="10"/>
          </p:nvPr>
        </p:nvSpPr>
        <p:spPr/>
        <p:txBody>
          <a:bodyPr/>
          <a:lstStyle/>
          <a:p>
            <a:fld id="{9E2051FB-4048-4E40-9031-A3AD5A81D89B}" type="datetimeFigureOut">
              <a:rPr lang="en-GB" smtClean="0"/>
              <a:t>03/03/2023</a:t>
            </a:fld>
            <a:endParaRPr lang="en-GB"/>
          </a:p>
        </p:txBody>
      </p:sp>
      <p:sp>
        <p:nvSpPr>
          <p:cNvPr id="5" name="Footer Placeholder 4">
            <a:extLst>
              <a:ext uri="{FF2B5EF4-FFF2-40B4-BE49-F238E27FC236}">
                <a16:creationId xmlns:a16="http://schemas.microsoft.com/office/drawing/2014/main" id="{A41181C8-B098-4D09-8D56-39CB4E2E72C7}"/>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41E4F00-3CD4-4067-BA20-7B6B1B466234}"/>
              </a:ext>
            </a:extLst>
          </p:cNvPr>
          <p:cNvSpPr>
            <a:spLocks noGrp="1"/>
          </p:cNvSpPr>
          <p:nvPr>
            <p:ph type="sldNum" sz="quarter" idx="12"/>
          </p:nvPr>
        </p:nvSpPr>
        <p:spPr/>
        <p:txBody>
          <a:bodyPr/>
          <a:lstStyle/>
          <a:p>
            <a:fld id="{27C92E8D-927F-4429-9490-7711A59419BE}" type="slidenum">
              <a:rPr lang="en-GB" smtClean="0"/>
              <a:t>‹#›</a:t>
            </a:fld>
            <a:endParaRPr lang="en-GB"/>
          </a:p>
        </p:txBody>
      </p:sp>
    </p:spTree>
    <p:extLst>
      <p:ext uri="{BB962C8B-B14F-4D97-AF65-F5344CB8AC3E}">
        <p14:creationId xmlns:p14="http://schemas.microsoft.com/office/powerpoint/2010/main" val="244350371"/>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1B4F7762-EA46-465F-8EEA-3AFC072F90B9}" type="datetimeFigureOut">
              <a:rPr lang="en-GB" smtClean="0"/>
              <a:t>03/03/2023</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C469CBA3-0E90-4152-A82D-403F79215A45}" type="slidenum">
              <a:rPr lang="en-GB" smtClean="0"/>
              <a:t>‹#›</a:t>
            </a:fld>
            <a:endParaRPr lang="en-GB" dirty="0"/>
          </a:p>
        </p:txBody>
      </p:sp>
    </p:spTree>
    <p:extLst>
      <p:ext uri="{BB962C8B-B14F-4D97-AF65-F5344CB8AC3E}">
        <p14:creationId xmlns:p14="http://schemas.microsoft.com/office/powerpoint/2010/main" val="4200379687"/>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1B4F7762-EA46-465F-8EEA-3AFC072F90B9}" type="datetimeFigureOut">
              <a:rPr lang="en-GB" smtClean="0"/>
              <a:t>03/03/2023</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C469CBA3-0E90-4152-A82D-403F79215A45}" type="slidenum">
              <a:rPr lang="en-GB" smtClean="0"/>
              <a:t>‹#›</a:t>
            </a:fld>
            <a:endParaRPr lang="en-GB" dirty="0"/>
          </a:p>
        </p:txBody>
      </p:sp>
    </p:spTree>
    <p:extLst>
      <p:ext uri="{BB962C8B-B14F-4D97-AF65-F5344CB8AC3E}">
        <p14:creationId xmlns:p14="http://schemas.microsoft.com/office/powerpoint/2010/main" val="1127649996"/>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1B4F7762-EA46-465F-8EEA-3AFC072F90B9}" type="datetimeFigureOut">
              <a:rPr lang="en-GB" smtClean="0"/>
              <a:t>03/03/2023</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C469CBA3-0E90-4152-A82D-403F79215A45}" type="slidenum">
              <a:rPr lang="en-GB" smtClean="0"/>
              <a:t>‹#›</a:t>
            </a:fld>
            <a:endParaRPr lang="en-GB" dirty="0"/>
          </a:p>
        </p:txBody>
      </p:sp>
    </p:spTree>
    <p:extLst>
      <p:ext uri="{BB962C8B-B14F-4D97-AF65-F5344CB8AC3E}">
        <p14:creationId xmlns:p14="http://schemas.microsoft.com/office/powerpoint/2010/main" val="3499056377"/>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1B4F7762-EA46-465F-8EEA-3AFC072F90B9}" type="datetimeFigureOut">
              <a:rPr lang="en-GB" smtClean="0"/>
              <a:t>03/03/2023</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C469CBA3-0E90-4152-A82D-403F79215A45}" type="slidenum">
              <a:rPr lang="en-GB" smtClean="0"/>
              <a:t>‹#›</a:t>
            </a:fld>
            <a:endParaRPr lang="en-GB" dirty="0"/>
          </a:p>
        </p:txBody>
      </p:sp>
    </p:spTree>
    <p:extLst>
      <p:ext uri="{BB962C8B-B14F-4D97-AF65-F5344CB8AC3E}">
        <p14:creationId xmlns:p14="http://schemas.microsoft.com/office/powerpoint/2010/main" val="3400881763"/>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1B4F7762-EA46-465F-8EEA-3AFC072F90B9}" type="datetimeFigureOut">
              <a:rPr lang="en-GB" smtClean="0"/>
              <a:t>03/03/2023</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C469CBA3-0E90-4152-A82D-403F79215A45}" type="slidenum">
              <a:rPr lang="en-GB" smtClean="0"/>
              <a:t>‹#›</a:t>
            </a:fld>
            <a:endParaRPr lang="en-GB" dirty="0"/>
          </a:p>
        </p:txBody>
      </p:sp>
    </p:spTree>
    <p:extLst>
      <p:ext uri="{BB962C8B-B14F-4D97-AF65-F5344CB8AC3E}">
        <p14:creationId xmlns:p14="http://schemas.microsoft.com/office/powerpoint/2010/main" val="3716828437"/>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1B4F7762-EA46-465F-8EEA-3AFC072F90B9}" type="datetimeFigureOut">
              <a:rPr lang="en-GB" smtClean="0"/>
              <a:t>03/03/2023</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C469CBA3-0E90-4152-A82D-403F79215A45}" type="slidenum">
              <a:rPr lang="en-GB" smtClean="0"/>
              <a:t>‹#›</a:t>
            </a:fld>
            <a:endParaRPr lang="en-GB" dirty="0"/>
          </a:p>
        </p:txBody>
      </p:sp>
    </p:spTree>
    <p:extLst>
      <p:ext uri="{BB962C8B-B14F-4D97-AF65-F5344CB8AC3E}">
        <p14:creationId xmlns:p14="http://schemas.microsoft.com/office/powerpoint/2010/main" val="7462391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D6638E0D-093B-4BFD-B7B4-DC2BA48B58BC}" type="datetime1">
              <a:rPr lang="en-GB" smtClean="0"/>
              <a:t>03/03/2023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C71C3B5-8852-49F0-BEC0-27FF47F03D78}" type="slidenum">
              <a:rPr lang="en-GB" smtClean="0"/>
              <a:t>‹#›</a:t>
            </a:fld>
            <a:endParaRPr lang="en-GB"/>
          </a:p>
        </p:txBody>
      </p:sp>
    </p:spTree>
    <p:extLst>
      <p:ext uri="{BB962C8B-B14F-4D97-AF65-F5344CB8AC3E}">
        <p14:creationId xmlns:p14="http://schemas.microsoft.com/office/powerpoint/2010/main" val="2966381095"/>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B4F7762-EA46-465F-8EEA-3AFC072F90B9}" type="datetimeFigureOut">
              <a:rPr lang="en-GB" smtClean="0"/>
              <a:t>03/03/2023</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C469CBA3-0E90-4152-A82D-403F79215A45}" type="slidenum">
              <a:rPr lang="en-GB" smtClean="0"/>
              <a:t>‹#›</a:t>
            </a:fld>
            <a:endParaRPr lang="en-GB" dirty="0"/>
          </a:p>
        </p:txBody>
      </p:sp>
    </p:spTree>
    <p:extLst>
      <p:ext uri="{BB962C8B-B14F-4D97-AF65-F5344CB8AC3E}">
        <p14:creationId xmlns:p14="http://schemas.microsoft.com/office/powerpoint/2010/main" val="2506669417"/>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1B4F7762-EA46-465F-8EEA-3AFC072F90B9}" type="datetimeFigureOut">
              <a:rPr lang="en-GB" smtClean="0"/>
              <a:t>03/03/2023</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C469CBA3-0E90-4152-A82D-403F79215A45}" type="slidenum">
              <a:rPr lang="en-GB" smtClean="0"/>
              <a:t>‹#›</a:t>
            </a:fld>
            <a:endParaRPr lang="en-GB" dirty="0"/>
          </a:p>
        </p:txBody>
      </p:sp>
    </p:spTree>
    <p:extLst>
      <p:ext uri="{BB962C8B-B14F-4D97-AF65-F5344CB8AC3E}">
        <p14:creationId xmlns:p14="http://schemas.microsoft.com/office/powerpoint/2010/main" val="1207575280"/>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1B4F7762-EA46-465F-8EEA-3AFC072F90B9}" type="datetimeFigureOut">
              <a:rPr lang="en-GB" smtClean="0"/>
              <a:t>03/03/2023</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C469CBA3-0E90-4152-A82D-403F79215A45}" type="slidenum">
              <a:rPr lang="en-GB" smtClean="0"/>
              <a:t>‹#›</a:t>
            </a:fld>
            <a:endParaRPr lang="en-GB" dirty="0"/>
          </a:p>
        </p:txBody>
      </p:sp>
    </p:spTree>
    <p:extLst>
      <p:ext uri="{BB962C8B-B14F-4D97-AF65-F5344CB8AC3E}">
        <p14:creationId xmlns:p14="http://schemas.microsoft.com/office/powerpoint/2010/main" val="3057312690"/>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1B4F7762-EA46-465F-8EEA-3AFC072F90B9}" type="datetimeFigureOut">
              <a:rPr lang="en-GB" smtClean="0"/>
              <a:t>03/03/2023</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C469CBA3-0E90-4152-A82D-403F79215A45}" type="slidenum">
              <a:rPr lang="en-GB" smtClean="0"/>
              <a:t>‹#›</a:t>
            </a:fld>
            <a:endParaRPr lang="en-GB" dirty="0"/>
          </a:p>
        </p:txBody>
      </p:sp>
    </p:spTree>
    <p:extLst>
      <p:ext uri="{BB962C8B-B14F-4D97-AF65-F5344CB8AC3E}">
        <p14:creationId xmlns:p14="http://schemas.microsoft.com/office/powerpoint/2010/main" val="2605937567"/>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1B4F7762-EA46-465F-8EEA-3AFC072F90B9}" type="datetimeFigureOut">
              <a:rPr lang="en-GB" smtClean="0"/>
              <a:t>03/03/2023</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C469CBA3-0E90-4152-A82D-403F79215A45}" type="slidenum">
              <a:rPr lang="en-GB" smtClean="0"/>
              <a:t>‹#›</a:t>
            </a:fld>
            <a:endParaRPr lang="en-GB" dirty="0"/>
          </a:p>
        </p:txBody>
      </p:sp>
    </p:spTree>
    <p:extLst>
      <p:ext uri="{BB962C8B-B14F-4D97-AF65-F5344CB8AC3E}">
        <p14:creationId xmlns:p14="http://schemas.microsoft.com/office/powerpoint/2010/main" val="928362537"/>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EFF14F-AF96-4A24-B6D8-B3C44F3E6DC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D4CAF87A-B9CD-4190-9201-E8E0C6EBCA2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FBEE4333-B029-4CA6-B280-A1019BAF211D}"/>
              </a:ext>
            </a:extLst>
          </p:cNvPr>
          <p:cNvSpPr>
            <a:spLocks noGrp="1"/>
          </p:cNvSpPr>
          <p:nvPr>
            <p:ph type="dt" sz="half" idx="10"/>
          </p:nvPr>
        </p:nvSpPr>
        <p:spPr/>
        <p:txBody>
          <a:bodyPr/>
          <a:lstStyle/>
          <a:p>
            <a:fld id="{366B2CF9-5F9E-4416-8109-BBF5E4CD10BE}" type="datetimeFigureOut">
              <a:rPr lang="en-GB" smtClean="0"/>
              <a:t>03/03/2023</a:t>
            </a:fld>
            <a:endParaRPr lang="en-GB"/>
          </a:p>
        </p:txBody>
      </p:sp>
      <p:sp>
        <p:nvSpPr>
          <p:cNvPr id="5" name="Footer Placeholder 4">
            <a:extLst>
              <a:ext uri="{FF2B5EF4-FFF2-40B4-BE49-F238E27FC236}">
                <a16:creationId xmlns:a16="http://schemas.microsoft.com/office/drawing/2014/main" id="{D418F755-BFB3-4355-9273-1A24BE21830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D187F76-D686-4854-B2AB-1EFB15C9B022}"/>
              </a:ext>
            </a:extLst>
          </p:cNvPr>
          <p:cNvSpPr>
            <a:spLocks noGrp="1"/>
          </p:cNvSpPr>
          <p:nvPr>
            <p:ph type="sldNum" sz="quarter" idx="12"/>
          </p:nvPr>
        </p:nvSpPr>
        <p:spPr/>
        <p:txBody>
          <a:bodyPr/>
          <a:lstStyle/>
          <a:p>
            <a:fld id="{0B16AD9E-30D2-4292-BA82-48F878DA1A46}" type="slidenum">
              <a:rPr lang="en-GB" smtClean="0"/>
              <a:t>‹#›</a:t>
            </a:fld>
            <a:endParaRPr lang="en-GB"/>
          </a:p>
        </p:txBody>
      </p:sp>
    </p:spTree>
    <p:extLst>
      <p:ext uri="{BB962C8B-B14F-4D97-AF65-F5344CB8AC3E}">
        <p14:creationId xmlns:p14="http://schemas.microsoft.com/office/powerpoint/2010/main" val="1901691824"/>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DB635C-775B-46CE-8EBD-51811645F5F2}"/>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B7C2DEA9-E087-44DA-B63E-3F34335B601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3CCEBB2-1390-45F7-B64F-711119F8C687}"/>
              </a:ext>
            </a:extLst>
          </p:cNvPr>
          <p:cNvSpPr>
            <a:spLocks noGrp="1"/>
          </p:cNvSpPr>
          <p:nvPr>
            <p:ph type="dt" sz="half" idx="10"/>
          </p:nvPr>
        </p:nvSpPr>
        <p:spPr/>
        <p:txBody>
          <a:bodyPr/>
          <a:lstStyle/>
          <a:p>
            <a:fld id="{366B2CF9-5F9E-4416-8109-BBF5E4CD10BE}" type="datetimeFigureOut">
              <a:rPr lang="en-GB" smtClean="0"/>
              <a:t>03/03/2023</a:t>
            </a:fld>
            <a:endParaRPr lang="en-GB"/>
          </a:p>
        </p:txBody>
      </p:sp>
      <p:sp>
        <p:nvSpPr>
          <p:cNvPr id="5" name="Footer Placeholder 4">
            <a:extLst>
              <a:ext uri="{FF2B5EF4-FFF2-40B4-BE49-F238E27FC236}">
                <a16:creationId xmlns:a16="http://schemas.microsoft.com/office/drawing/2014/main" id="{0D5D786E-F934-4E23-9AFC-56972982675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60A808BC-A5E3-4E9A-B943-E5F7C0631473}"/>
              </a:ext>
            </a:extLst>
          </p:cNvPr>
          <p:cNvSpPr>
            <a:spLocks noGrp="1"/>
          </p:cNvSpPr>
          <p:nvPr>
            <p:ph type="sldNum" sz="quarter" idx="12"/>
          </p:nvPr>
        </p:nvSpPr>
        <p:spPr/>
        <p:txBody>
          <a:bodyPr/>
          <a:lstStyle/>
          <a:p>
            <a:fld id="{0B16AD9E-30D2-4292-BA82-48F878DA1A46}" type="slidenum">
              <a:rPr lang="en-GB" smtClean="0"/>
              <a:t>‹#›</a:t>
            </a:fld>
            <a:endParaRPr lang="en-GB"/>
          </a:p>
        </p:txBody>
      </p:sp>
    </p:spTree>
    <p:extLst>
      <p:ext uri="{BB962C8B-B14F-4D97-AF65-F5344CB8AC3E}">
        <p14:creationId xmlns:p14="http://schemas.microsoft.com/office/powerpoint/2010/main" val="2848640590"/>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DA401E-64F0-4E02-B372-49D7416DFD9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6F748835-0F3C-4551-85ED-AC69EE0BE46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A5ACE417-DDFC-4FA5-A99E-AABE8DC0914B}"/>
              </a:ext>
            </a:extLst>
          </p:cNvPr>
          <p:cNvSpPr>
            <a:spLocks noGrp="1"/>
          </p:cNvSpPr>
          <p:nvPr>
            <p:ph type="dt" sz="half" idx="10"/>
          </p:nvPr>
        </p:nvSpPr>
        <p:spPr/>
        <p:txBody>
          <a:bodyPr/>
          <a:lstStyle/>
          <a:p>
            <a:fld id="{366B2CF9-5F9E-4416-8109-BBF5E4CD10BE}" type="datetimeFigureOut">
              <a:rPr lang="en-GB" smtClean="0"/>
              <a:t>03/03/2023</a:t>
            </a:fld>
            <a:endParaRPr lang="en-GB"/>
          </a:p>
        </p:txBody>
      </p:sp>
      <p:sp>
        <p:nvSpPr>
          <p:cNvPr id="5" name="Footer Placeholder 4">
            <a:extLst>
              <a:ext uri="{FF2B5EF4-FFF2-40B4-BE49-F238E27FC236}">
                <a16:creationId xmlns:a16="http://schemas.microsoft.com/office/drawing/2014/main" id="{B2A82F2D-CE55-464E-B5D1-6C8F7AAA221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F3746FA8-71E4-4783-9387-891ECBBBAFF6}"/>
              </a:ext>
            </a:extLst>
          </p:cNvPr>
          <p:cNvSpPr>
            <a:spLocks noGrp="1"/>
          </p:cNvSpPr>
          <p:nvPr>
            <p:ph type="sldNum" sz="quarter" idx="12"/>
          </p:nvPr>
        </p:nvSpPr>
        <p:spPr/>
        <p:txBody>
          <a:bodyPr/>
          <a:lstStyle/>
          <a:p>
            <a:fld id="{0B16AD9E-30D2-4292-BA82-48F878DA1A46}" type="slidenum">
              <a:rPr lang="en-GB" smtClean="0"/>
              <a:t>‹#›</a:t>
            </a:fld>
            <a:endParaRPr lang="en-GB"/>
          </a:p>
        </p:txBody>
      </p:sp>
    </p:spTree>
    <p:extLst>
      <p:ext uri="{BB962C8B-B14F-4D97-AF65-F5344CB8AC3E}">
        <p14:creationId xmlns:p14="http://schemas.microsoft.com/office/powerpoint/2010/main" val="4147546123"/>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1B87EE-DE0E-44CD-BCE8-BAAEF6FB70B0}"/>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58B40DC5-1C7A-4526-AAEC-F536167A76FA}"/>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871F2F1B-EFD1-4D1A-991E-7A796578526D}"/>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4083FF24-03CD-4ED8-A879-6252EA87006E}"/>
              </a:ext>
            </a:extLst>
          </p:cNvPr>
          <p:cNvSpPr>
            <a:spLocks noGrp="1"/>
          </p:cNvSpPr>
          <p:nvPr>
            <p:ph type="dt" sz="half" idx="10"/>
          </p:nvPr>
        </p:nvSpPr>
        <p:spPr/>
        <p:txBody>
          <a:bodyPr/>
          <a:lstStyle/>
          <a:p>
            <a:fld id="{366B2CF9-5F9E-4416-8109-BBF5E4CD10BE}" type="datetimeFigureOut">
              <a:rPr lang="en-GB" smtClean="0"/>
              <a:t>03/03/2023</a:t>
            </a:fld>
            <a:endParaRPr lang="en-GB"/>
          </a:p>
        </p:txBody>
      </p:sp>
      <p:sp>
        <p:nvSpPr>
          <p:cNvPr id="6" name="Footer Placeholder 5">
            <a:extLst>
              <a:ext uri="{FF2B5EF4-FFF2-40B4-BE49-F238E27FC236}">
                <a16:creationId xmlns:a16="http://schemas.microsoft.com/office/drawing/2014/main" id="{5DD485B2-A4F7-4F3F-A4B1-E9FEACCC870C}"/>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20829191-9B6B-451C-8C9F-9D56FAA2CCB2}"/>
              </a:ext>
            </a:extLst>
          </p:cNvPr>
          <p:cNvSpPr>
            <a:spLocks noGrp="1"/>
          </p:cNvSpPr>
          <p:nvPr>
            <p:ph type="sldNum" sz="quarter" idx="12"/>
          </p:nvPr>
        </p:nvSpPr>
        <p:spPr/>
        <p:txBody>
          <a:bodyPr/>
          <a:lstStyle/>
          <a:p>
            <a:fld id="{0B16AD9E-30D2-4292-BA82-48F878DA1A46}" type="slidenum">
              <a:rPr lang="en-GB" smtClean="0"/>
              <a:t>‹#›</a:t>
            </a:fld>
            <a:endParaRPr lang="en-GB"/>
          </a:p>
        </p:txBody>
      </p:sp>
    </p:spTree>
    <p:extLst>
      <p:ext uri="{BB962C8B-B14F-4D97-AF65-F5344CB8AC3E}">
        <p14:creationId xmlns:p14="http://schemas.microsoft.com/office/powerpoint/2010/main" val="2775625468"/>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6DC800-1DE4-4A38-83A4-AB03E784A449}"/>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567DD135-991D-4778-B44B-87052B6C1A0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D27C073-5474-440D-8C41-377C07198CB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0FDF1E7E-CADC-455F-82C0-792386F16C2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73F8F506-8C64-4EAA-863E-D20CA3B73975}"/>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1A66300D-FC0F-4464-B393-2C81BD7F0503}"/>
              </a:ext>
            </a:extLst>
          </p:cNvPr>
          <p:cNvSpPr>
            <a:spLocks noGrp="1"/>
          </p:cNvSpPr>
          <p:nvPr>
            <p:ph type="dt" sz="half" idx="10"/>
          </p:nvPr>
        </p:nvSpPr>
        <p:spPr/>
        <p:txBody>
          <a:bodyPr/>
          <a:lstStyle/>
          <a:p>
            <a:fld id="{366B2CF9-5F9E-4416-8109-BBF5E4CD10BE}" type="datetimeFigureOut">
              <a:rPr lang="en-GB" smtClean="0"/>
              <a:t>03/03/2023</a:t>
            </a:fld>
            <a:endParaRPr lang="en-GB"/>
          </a:p>
        </p:txBody>
      </p:sp>
      <p:sp>
        <p:nvSpPr>
          <p:cNvPr id="8" name="Footer Placeholder 7">
            <a:extLst>
              <a:ext uri="{FF2B5EF4-FFF2-40B4-BE49-F238E27FC236}">
                <a16:creationId xmlns:a16="http://schemas.microsoft.com/office/drawing/2014/main" id="{1388CA3D-987D-4A0B-BA5F-E0089DCD2632}"/>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C1EF24A0-C4F6-4F7E-82E5-E831072678CC}"/>
              </a:ext>
            </a:extLst>
          </p:cNvPr>
          <p:cNvSpPr>
            <a:spLocks noGrp="1"/>
          </p:cNvSpPr>
          <p:nvPr>
            <p:ph type="sldNum" sz="quarter" idx="12"/>
          </p:nvPr>
        </p:nvSpPr>
        <p:spPr/>
        <p:txBody>
          <a:bodyPr/>
          <a:lstStyle/>
          <a:p>
            <a:fld id="{0B16AD9E-30D2-4292-BA82-48F878DA1A46}" type="slidenum">
              <a:rPr lang="en-GB" smtClean="0"/>
              <a:t>‹#›</a:t>
            </a:fld>
            <a:endParaRPr lang="en-GB"/>
          </a:p>
        </p:txBody>
      </p:sp>
    </p:spTree>
    <p:extLst>
      <p:ext uri="{BB962C8B-B14F-4D97-AF65-F5344CB8AC3E}">
        <p14:creationId xmlns:p14="http://schemas.microsoft.com/office/powerpoint/2010/main" val="24622956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A6435631-E5F0-4545-A3E9-D27718FD14DC}" type="datetime1">
              <a:rPr lang="en-GB" smtClean="0"/>
              <a:t>03/03/2023</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4C71C3B5-8852-49F0-BEC0-27FF47F03D78}" type="slidenum">
              <a:rPr lang="en-GB" smtClean="0"/>
              <a:t>‹#›</a:t>
            </a:fld>
            <a:endParaRPr lang="en-GB"/>
          </a:p>
        </p:txBody>
      </p:sp>
    </p:spTree>
    <p:extLst>
      <p:ext uri="{BB962C8B-B14F-4D97-AF65-F5344CB8AC3E}">
        <p14:creationId xmlns:p14="http://schemas.microsoft.com/office/powerpoint/2010/main" val="1275053484"/>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065204-0095-4566-B13D-BB56D79DAC58}"/>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47ABEE46-0284-476C-8CA1-CF9B48511EC8}"/>
              </a:ext>
            </a:extLst>
          </p:cNvPr>
          <p:cNvSpPr>
            <a:spLocks noGrp="1"/>
          </p:cNvSpPr>
          <p:nvPr>
            <p:ph type="dt" sz="half" idx="10"/>
          </p:nvPr>
        </p:nvSpPr>
        <p:spPr/>
        <p:txBody>
          <a:bodyPr/>
          <a:lstStyle/>
          <a:p>
            <a:fld id="{366B2CF9-5F9E-4416-8109-BBF5E4CD10BE}" type="datetimeFigureOut">
              <a:rPr lang="en-GB" smtClean="0"/>
              <a:t>03/03/2023</a:t>
            </a:fld>
            <a:endParaRPr lang="en-GB"/>
          </a:p>
        </p:txBody>
      </p:sp>
      <p:sp>
        <p:nvSpPr>
          <p:cNvPr id="4" name="Footer Placeholder 3">
            <a:extLst>
              <a:ext uri="{FF2B5EF4-FFF2-40B4-BE49-F238E27FC236}">
                <a16:creationId xmlns:a16="http://schemas.microsoft.com/office/drawing/2014/main" id="{5ABD4AA9-199D-4F53-8D5B-F7982EC3072A}"/>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D0259B95-A274-4368-AF80-C0C775F36121}"/>
              </a:ext>
            </a:extLst>
          </p:cNvPr>
          <p:cNvSpPr>
            <a:spLocks noGrp="1"/>
          </p:cNvSpPr>
          <p:nvPr>
            <p:ph type="sldNum" sz="quarter" idx="12"/>
          </p:nvPr>
        </p:nvSpPr>
        <p:spPr/>
        <p:txBody>
          <a:bodyPr/>
          <a:lstStyle/>
          <a:p>
            <a:fld id="{0B16AD9E-30D2-4292-BA82-48F878DA1A46}" type="slidenum">
              <a:rPr lang="en-GB" smtClean="0"/>
              <a:t>‹#›</a:t>
            </a:fld>
            <a:endParaRPr lang="en-GB"/>
          </a:p>
        </p:txBody>
      </p:sp>
    </p:spTree>
    <p:extLst>
      <p:ext uri="{BB962C8B-B14F-4D97-AF65-F5344CB8AC3E}">
        <p14:creationId xmlns:p14="http://schemas.microsoft.com/office/powerpoint/2010/main" val="926638978"/>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26D20EA-5E13-4233-A862-F5BCDADA83C8}"/>
              </a:ext>
            </a:extLst>
          </p:cNvPr>
          <p:cNvSpPr>
            <a:spLocks noGrp="1"/>
          </p:cNvSpPr>
          <p:nvPr>
            <p:ph type="dt" sz="half" idx="10"/>
          </p:nvPr>
        </p:nvSpPr>
        <p:spPr/>
        <p:txBody>
          <a:bodyPr/>
          <a:lstStyle/>
          <a:p>
            <a:fld id="{366B2CF9-5F9E-4416-8109-BBF5E4CD10BE}" type="datetimeFigureOut">
              <a:rPr lang="en-GB" smtClean="0"/>
              <a:t>03/03/2023</a:t>
            </a:fld>
            <a:endParaRPr lang="en-GB"/>
          </a:p>
        </p:txBody>
      </p:sp>
      <p:sp>
        <p:nvSpPr>
          <p:cNvPr id="3" name="Footer Placeholder 2">
            <a:extLst>
              <a:ext uri="{FF2B5EF4-FFF2-40B4-BE49-F238E27FC236}">
                <a16:creationId xmlns:a16="http://schemas.microsoft.com/office/drawing/2014/main" id="{27CACD3B-55A8-4C8E-B3BF-B035F54FBED4}"/>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1BAD7E89-C5A3-4F0E-A0DF-23E729946502}"/>
              </a:ext>
            </a:extLst>
          </p:cNvPr>
          <p:cNvSpPr>
            <a:spLocks noGrp="1"/>
          </p:cNvSpPr>
          <p:nvPr>
            <p:ph type="sldNum" sz="quarter" idx="12"/>
          </p:nvPr>
        </p:nvSpPr>
        <p:spPr/>
        <p:txBody>
          <a:bodyPr/>
          <a:lstStyle/>
          <a:p>
            <a:fld id="{0B16AD9E-30D2-4292-BA82-48F878DA1A46}" type="slidenum">
              <a:rPr lang="en-GB" smtClean="0"/>
              <a:t>‹#›</a:t>
            </a:fld>
            <a:endParaRPr lang="en-GB"/>
          </a:p>
        </p:txBody>
      </p:sp>
    </p:spTree>
    <p:extLst>
      <p:ext uri="{BB962C8B-B14F-4D97-AF65-F5344CB8AC3E}">
        <p14:creationId xmlns:p14="http://schemas.microsoft.com/office/powerpoint/2010/main" val="3832290625"/>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3CE301-781A-491E-BC7D-396712D6D20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C996260C-0179-4C9E-8FEB-9E28CA69030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51C5DF00-1FBD-4741-82F2-B17279300BD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7F11A1E-B7C1-48E6-BBDA-ED09EDAE1E3C}"/>
              </a:ext>
            </a:extLst>
          </p:cNvPr>
          <p:cNvSpPr>
            <a:spLocks noGrp="1"/>
          </p:cNvSpPr>
          <p:nvPr>
            <p:ph type="dt" sz="half" idx="10"/>
          </p:nvPr>
        </p:nvSpPr>
        <p:spPr/>
        <p:txBody>
          <a:bodyPr/>
          <a:lstStyle/>
          <a:p>
            <a:fld id="{366B2CF9-5F9E-4416-8109-BBF5E4CD10BE}" type="datetimeFigureOut">
              <a:rPr lang="en-GB" smtClean="0"/>
              <a:t>03/03/2023</a:t>
            </a:fld>
            <a:endParaRPr lang="en-GB"/>
          </a:p>
        </p:txBody>
      </p:sp>
      <p:sp>
        <p:nvSpPr>
          <p:cNvPr id="6" name="Footer Placeholder 5">
            <a:extLst>
              <a:ext uri="{FF2B5EF4-FFF2-40B4-BE49-F238E27FC236}">
                <a16:creationId xmlns:a16="http://schemas.microsoft.com/office/drawing/2014/main" id="{C2113F2A-141F-4BC3-ADCB-B98453367C44}"/>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A00AB97D-6C4B-4F5E-91BF-05EEC6A56747}"/>
              </a:ext>
            </a:extLst>
          </p:cNvPr>
          <p:cNvSpPr>
            <a:spLocks noGrp="1"/>
          </p:cNvSpPr>
          <p:nvPr>
            <p:ph type="sldNum" sz="quarter" idx="12"/>
          </p:nvPr>
        </p:nvSpPr>
        <p:spPr/>
        <p:txBody>
          <a:bodyPr/>
          <a:lstStyle/>
          <a:p>
            <a:fld id="{0B16AD9E-30D2-4292-BA82-48F878DA1A46}" type="slidenum">
              <a:rPr lang="en-GB" smtClean="0"/>
              <a:t>‹#›</a:t>
            </a:fld>
            <a:endParaRPr lang="en-GB"/>
          </a:p>
        </p:txBody>
      </p:sp>
    </p:spTree>
    <p:extLst>
      <p:ext uri="{BB962C8B-B14F-4D97-AF65-F5344CB8AC3E}">
        <p14:creationId xmlns:p14="http://schemas.microsoft.com/office/powerpoint/2010/main" val="791939487"/>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08AA09-D41B-4920-95E8-D1D180B0789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155F7465-8095-4BBD-98F5-A8C089277A7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76BDCDA4-0869-445F-8C50-E55295A282D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1250437-F9DE-4D2B-9EDD-333335AEC612}"/>
              </a:ext>
            </a:extLst>
          </p:cNvPr>
          <p:cNvSpPr>
            <a:spLocks noGrp="1"/>
          </p:cNvSpPr>
          <p:nvPr>
            <p:ph type="dt" sz="half" idx="10"/>
          </p:nvPr>
        </p:nvSpPr>
        <p:spPr/>
        <p:txBody>
          <a:bodyPr/>
          <a:lstStyle/>
          <a:p>
            <a:fld id="{366B2CF9-5F9E-4416-8109-BBF5E4CD10BE}" type="datetimeFigureOut">
              <a:rPr lang="en-GB" smtClean="0"/>
              <a:t>03/03/2023</a:t>
            </a:fld>
            <a:endParaRPr lang="en-GB"/>
          </a:p>
        </p:txBody>
      </p:sp>
      <p:sp>
        <p:nvSpPr>
          <p:cNvPr id="6" name="Footer Placeholder 5">
            <a:extLst>
              <a:ext uri="{FF2B5EF4-FFF2-40B4-BE49-F238E27FC236}">
                <a16:creationId xmlns:a16="http://schemas.microsoft.com/office/drawing/2014/main" id="{F71025D9-FFB8-4886-ADFE-ECB2F881E92D}"/>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8768A34B-D728-429E-B2B0-A892B66BFDF8}"/>
              </a:ext>
            </a:extLst>
          </p:cNvPr>
          <p:cNvSpPr>
            <a:spLocks noGrp="1"/>
          </p:cNvSpPr>
          <p:nvPr>
            <p:ph type="sldNum" sz="quarter" idx="12"/>
          </p:nvPr>
        </p:nvSpPr>
        <p:spPr/>
        <p:txBody>
          <a:bodyPr/>
          <a:lstStyle/>
          <a:p>
            <a:fld id="{0B16AD9E-30D2-4292-BA82-48F878DA1A46}" type="slidenum">
              <a:rPr lang="en-GB" smtClean="0"/>
              <a:t>‹#›</a:t>
            </a:fld>
            <a:endParaRPr lang="en-GB"/>
          </a:p>
        </p:txBody>
      </p:sp>
    </p:spTree>
    <p:extLst>
      <p:ext uri="{BB962C8B-B14F-4D97-AF65-F5344CB8AC3E}">
        <p14:creationId xmlns:p14="http://schemas.microsoft.com/office/powerpoint/2010/main" val="4272791337"/>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281864-32AC-4792-BB30-3DF2D0A7CD00}"/>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5B741778-3D76-43C2-A65D-35B72960B2F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B6CBFEE9-7758-4B22-92B2-6DB5A4940513}"/>
              </a:ext>
            </a:extLst>
          </p:cNvPr>
          <p:cNvSpPr>
            <a:spLocks noGrp="1"/>
          </p:cNvSpPr>
          <p:nvPr>
            <p:ph type="dt" sz="half" idx="10"/>
          </p:nvPr>
        </p:nvSpPr>
        <p:spPr/>
        <p:txBody>
          <a:bodyPr/>
          <a:lstStyle/>
          <a:p>
            <a:fld id="{366B2CF9-5F9E-4416-8109-BBF5E4CD10BE}" type="datetimeFigureOut">
              <a:rPr lang="en-GB" smtClean="0"/>
              <a:t>03/03/2023</a:t>
            </a:fld>
            <a:endParaRPr lang="en-GB"/>
          </a:p>
        </p:txBody>
      </p:sp>
      <p:sp>
        <p:nvSpPr>
          <p:cNvPr id="5" name="Footer Placeholder 4">
            <a:extLst>
              <a:ext uri="{FF2B5EF4-FFF2-40B4-BE49-F238E27FC236}">
                <a16:creationId xmlns:a16="http://schemas.microsoft.com/office/drawing/2014/main" id="{EA507B51-E70F-47BB-9F3D-29E7FF63A10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DA61AA6-B66D-4029-9109-18F07F4869A6}"/>
              </a:ext>
            </a:extLst>
          </p:cNvPr>
          <p:cNvSpPr>
            <a:spLocks noGrp="1"/>
          </p:cNvSpPr>
          <p:nvPr>
            <p:ph type="sldNum" sz="quarter" idx="12"/>
          </p:nvPr>
        </p:nvSpPr>
        <p:spPr/>
        <p:txBody>
          <a:bodyPr/>
          <a:lstStyle/>
          <a:p>
            <a:fld id="{0B16AD9E-30D2-4292-BA82-48F878DA1A46}" type="slidenum">
              <a:rPr lang="en-GB" smtClean="0"/>
              <a:t>‹#›</a:t>
            </a:fld>
            <a:endParaRPr lang="en-GB"/>
          </a:p>
        </p:txBody>
      </p:sp>
    </p:spTree>
    <p:extLst>
      <p:ext uri="{BB962C8B-B14F-4D97-AF65-F5344CB8AC3E}">
        <p14:creationId xmlns:p14="http://schemas.microsoft.com/office/powerpoint/2010/main" val="2218874453"/>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1FE0E7D-0BB2-49DE-97F0-CF6AA2774D12}"/>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B093C323-1481-427F-A451-10677FCF070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8249DA47-9B64-4D62-B202-D19F9A23A169}"/>
              </a:ext>
            </a:extLst>
          </p:cNvPr>
          <p:cNvSpPr>
            <a:spLocks noGrp="1"/>
          </p:cNvSpPr>
          <p:nvPr>
            <p:ph type="dt" sz="half" idx="10"/>
          </p:nvPr>
        </p:nvSpPr>
        <p:spPr/>
        <p:txBody>
          <a:bodyPr/>
          <a:lstStyle/>
          <a:p>
            <a:fld id="{366B2CF9-5F9E-4416-8109-BBF5E4CD10BE}" type="datetimeFigureOut">
              <a:rPr lang="en-GB" smtClean="0"/>
              <a:t>03/03/2023</a:t>
            </a:fld>
            <a:endParaRPr lang="en-GB"/>
          </a:p>
        </p:txBody>
      </p:sp>
      <p:sp>
        <p:nvSpPr>
          <p:cNvPr id="5" name="Footer Placeholder 4">
            <a:extLst>
              <a:ext uri="{FF2B5EF4-FFF2-40B4-BE49-F238E27FC236}">
                <a16:creationId xmlns:a16="http://schemas.microsoft.com/office/drawing/2014/main" id="{E35AE48C-B84E-4542-A98F-82074951186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870F1D6-DCEB-42C6-B172-AA0367AD1ABE}"/>
              </a:ext>
            </a:extLst>
          </p:cNvPr>
          <p:cNvSpPr>
            <a:spLocks noGrp="1"/>
          </p:cNvSpPr>
          <p:nvPr>
            <p:ph type="sldNum" sz="quarter" idx="12"/>
          </p:nvPr>
        </p:nvSpPr>
        <p:spPr/>
        <p:txBody>
          <a:bodyPr/>
          <a:lstStyle/>
          <a:p>
            <a:fld id="{0B16AD9E-30D2-4292-BA82-48F878DA1A46}" type="slidenum">
              <a:rPr lang="en-GB" smtClean="0"/>
              <a:t>‹#›</a:t>
            </a:fld>
            <a:endParaRPr lang="en-GB"/>
          </a:p>
        </p:txBody>
      </p:sp>
    </p:spTree>
    <p:extLst>
      <p:ext uri="{BB962C8B-B14F-4D97-AF65-F5344CB8AC3E}">
        <p14:creationId xmlns:p14="http://schemas.microsoft.com/office/powerpoint/2010/main" val="29974367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3DAB10F0-6EF2-4531-A3C1-C3B6E4D534CC}" type="datetime1">
              <a:rPr lang="en-GB" smtClean="0"/>
              <a:t>03/03/2023</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4C71C3B5-8852-49F0-BEC0-27FF47F03D78}" type="slidenum">
              <a:rPr lang="en-GB" smtClean="0"/>
              <a:t>‹#›</a:t>
            </a:fld>
            <a:endParaRPr lang="en-GB"/>
          </a:p>
        </p:txBody>
      </p:sp>
    </p:spTree>
    <p:extLst>
      <p:ext uri="{BB962C8B-B14F-4D97-AF65-F5344CB8AC3E}">
        <p14:creationId xmlns:p14="http://schemas.microsoft.com/office/powerpoint/2010/main" val="39236533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90C46D9-2D53-4FBE-A4C3-62EAD4B387D5}" type="datetime1">
              <a:rPr lang="en-GB" smtClean="0"/>
              <a:t>03/03/2023</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4C71C3B5-8852-49F0-BEC0-27FF47F03D78}" type="slidenum">
              <a:rPr lang="en-GB" smtClean="0"/>
              <a:t>‹#›</a:t>
            </a:fld>
            <a:endParaRPr lang="en-GB"/>
          </a:p>
        </p:txBody>
      </p:sp>
    </p:spTree>
    <p:extLst>
      <p:ext uri="{BB962C8B-B14F-4D97-AF65-F5344CB8AC3E}">
        <p14:creationId xmlns:p14="http://schemas.microsoft.com/office/powerpoint/2010/main" val="1145212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FAC04445-9888-483D-AFEF-C0FF11AAA42E}" type="datetime1">
              <a:rPr lang="en-GB" smtClean="0"/>
              <a:t>03/03/2023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C71C3B5-8852-49F0-BEC0-27FF47F03D78}" type="slidenum">
              <a:rPr lang="en-GB" smtClean="0"/>
              <a:t>‹#›</a:t>
            </a:fld>
            <a:endParaRPr lang="en-GB"/>
          </a:p>
        </p:txBody>
      </p:sp>
    </p:spTree>
    <p:extLst>
      <p:ext uri="{BB962C8B-B14F-4D97-AF65-F5344CB8AC3E}">
        <p14:creationId xmlns:p14="http://schemas.microsoft.com/office/powerpoint/2010/main" val="4728322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7A0FDD6A-6CB3-4783-9E89-1952B892DD7E}" type="datetime1">
              <a:rPr lang="en-GB" smtClean="0"/>
              <a:t>03/03/2023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C71C3B5-8852-49F0-BEC0-27FF47F03D78}" type="slidenum">
              <a:rPr lang="en-GB" smtClean="0"/>
              <a:t>‹#›</a:t>
            </a:fld>
            <a:endParaRPr lang="en-GB"/>
          </a:p>
        </p:txBody>
      </p:sp>
    </p:spTree>
    <p:extLst>
      <p:ext uri="{BB962C8B-B14F-4D97-AF65-F5344CB8AC3E}">
        <p14:creationId xmlns:p14="http://schemas.microsoft.com/office/powerpoint/2010/main" val="34593041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2.xml"/><Relationship Id="rId3" Type="http://schemas.openxmlformats.org/officeDocument/2006/relationships/slideLayout" Target="../slideLayouts/slideLayout47.xml"/><Relationship Id="rId7" Type="http://schemas.openxmlformats.org/officeDocument/2006/relationships/slideLayout" Target="../slideLayouts/slideLayout51.xml"/><Relationship Id="rId12" Type="http://schemas.openxmlformats.org/officeDocument/2006/relationships/theme" Target="../theme/theme5.xml"/><Relationship Id="rId2" Type="http://schemas.openxmlformats.org/officeDocument/2006/relationships/slideLayout" Target="../slideLayouts/slideLayout46.xml"/><Relationship Id="rId1" Type="http://schemas.openxmlformats.org/officeDocument/2006/relationships/slideLayout" Target="../slideLayouts/slideLayout45.xml"/><Relationship Id="rId6" Type="http://schemas.openxmlformats.org/officeDocument/2006/relationships/slideLayout" Target="../slideLayouts/slideLayout50.xml"/><Relationship Id="rId11" Type="http://schemas.openxmlformats.org/officeDocument/2006/relationships/slideLayout" Target="../slideLayouts/slideLayout55.xml"/><Relationship Id="rId5" Type="http://schemas.openxmlformats.org/officeDocument/2006/relationships/slideLayout" Target="../slideLayouts/slideLayout49.xml"/><Relationship Id="rId10" Type="http://schemas.openxmlformats.org/officeDocument/2006/relationships/slideLayout" Target="../slideLayouts/slideLayout54.xml"/><Relationship Id="rId4" Type="http://schemas.openxmlformats.org/officeDocument/2006/relationships/slideLayout" Target="../slideLayouts/slideLayout48.xml"/><Relationship Id="rId9" Type="http://schemas.openxmlformats.org/officeDocument/2006/relationships/slideLayout" Target="../slideLayouts/slideLayout5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E43120-19D1-4591-8DF3-CE974FC1415B}" type="datetime1">
              <a:rPr lang="en-GB" smtClean="0"/>
              <a:t>03/03/2023</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C71C3B5-8852-49F0-BEC0-27FF47F03D78}" type="slidenum">
              <a:rPr lang="en-GB" smtClean="0"/>
              <a:t>‹#›</a:t>
            </a:fld>
            <a:endParaRPr lang="en-GB"/>
          </a:p>
        </p:txBody>
      </p:sp>
    </p:spTree>
    <p:extLst>
      <p:ext uri="{BB962C8B-B14F-4D97-AF65-F5344CB8AC3E}">
        <p14:creationId xmlns:p14="http://schemas.microsoft.com/office/powerpoint/2010/main" val="19921534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A05DBC8-7110-46BC-A9E2-31FB432CE8D5}" type="datetimeFigureOut">
              <a:rPr lang="en-GB" smtClean="0"/>
              <a:t>03/03/2023</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C71C3B5-8852-49F0-BEC0-27FF47F03D78}" type="slidenum">
              <a:rPr lang="en-GB" smtClean="0"/>
              <a:t>‹#›</a:t>
            </a:fld>
            <a:endParaRPr lang="en-GB"/>
          </a:p>
        </p:txBody>
      </p:sp>
    </p:spTree>
    <p:extLst>
      <p:ext uri="{BB962C8B-B14F-4D97-AF65-F5344CB8AC3E}">
        <p14:creationId xmlns:p14="http://schemas.microsoft.com/office/powerpoint/2010/main" val="1315094419"/>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CB72F7B-3040-41F5-A2DC-19C78F0A35C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24F0F432-C89E-44FB-A320-3CD4CD41AD5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D4514449-4CC2-41FA-8B90-DCD162DDBD5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E2051FB-4048-4E40-9031-A3AD5A81D89B}" type="datetimeFigureOut">
              <a:rPr lang="en-GB" smtClean="0"/>
              <a:t>03/03/2023</a:t>
            </a:fld>
            <a:endParaRPr lang="en-GB"/>
          </a:p>
        </p:txBody>
      </p:sp>
      <p:sp>
        <p:nvSpPr>
          <p:cNvPr id="5" name="Footer Placeholder 4">
            <a:extLst>
              <a:ext uri="{FF2B5EF4-FFF2-40B4-BE49-F238E27FC236}">
                <a16:creationId xmlns:a16="http://schemas.microsoft.com/office/drawing/2014/main" id="{8636F062-C8A5-401B-8B4D-52071BA3177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F7FDB7C8-A55F-4CA7-B80C-AF61FB42CBD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7C92E8D-927F-4429-9490-7711A59419BE}" type="slidenum">
              <a:rPr lang="en-GB" smtClean="0"/>
              <a:t>‹#›</a:t>
            </a:fld>
            <a:endParaRPr lang="en-GB"/>
          </a:p>
        </p:txBody>
      </p:sp>
    </p:spTree>
    <p:extLst>
      <p:ext uri="{BB962C8B-B14F-4D97-AF65-F5344CB8AC3E}">
        <p14:creationId xmlns:p14="http://schemas.microsoft.com/office/powerpoint/2010/main" val="1258532447"/>
      </p:ext>
    </p:extLst>
  </p:cSld>
  <p:clrMap bg1="lt1" tx1="dk1" bg2="lt2" tx2="dk2" accent1="accent1" accent2="accent2" accent3="accent3" accent4="accent4" accent5="accent5" accent6="accent6" hlink="hlink" folHlink="folHlink"/>
  <p:sldLayoutIdLst>
    <p:sldLayoutId id="2147483686" r:id="rId1"/>
    <p:sldLayoutId id="2147483687" r:id="rId2"/>
    <p:sldLayoutId id="2147483688" r:id="rId3"/>
    <p:sldLayoutId id="2147483689" r:id="rId4"/>
    <p:sldLayoutId id="2147483690" r:id="rId5"/>
    <p:sldLayoutId id="2147483691" r:id="rId6"/>
    <p:sldLayoutId id="2147483692" r:id="rId7"/>
    <p:sldLayoutId id="2147483693" r:id="rId8"/>
    <p:sldLayoutId id="2147483694" r:id="rId9"/>
    <p:sldLayoutId id="2147483695" r:id="rId10"/>
    <p:sldLayoutId id="2147483696"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B4F7762-EA46-465F-8EEA-3AFC072F90B9}" type="datetimeFigureOut">
              <a:rPr lang="en-GB" smtClean="0"/>
              <a:t>03/03/2023</a:t>
            </a:fld>
            <a:endParaRPr lang="en-GB"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469CBA3-0E90-4152-A82D-403F79215A45}" type="slidenum">
              <a:rPr lang="en-GB" smtClean="0"/>
              <a:t>‹#›</a:t>
            </a:fld>
            <a:endParaRPr lang="en-GB" dirty="0"/>
          </a:p>
        </p:txBody>
      </p:sp>
    </p:spTree>
    <p:extLst>
      <p:ext uri="{BB962C8B-B14F-4D97-AF65-F5344CB8AC3E}">
        <p14:creationId xmlns:p14="http://schemas.microsoft.com/office/powerpoint/2010/main" val="914106241"/>
      </p:ext>
    </p:extLst>
  </p:cSld>
  <p:clrMap bg1="lt1" tx1="dk1" bg2="lt2" tx2="dk2" accent1="accent1" accent2="accent2" accent3="accent3" accent4="accent4" accent5="accent5" accent6="accent6" hlink="hlink" folHlink="folHlink"/>
  <p:sldLayoutIdLst>
    <p:sldLayoutId id="2147483698" r:id="rId1"/>
    <p:sldLayoutId id="2147483699" r:id="rId2"/>
    <p:sldLayoutId id="2147483700" r:id="rId3"/>
    <p:sldLayoutId id="2147483701" r:id="rId4"/>
    <p:sldLayoutId id="2147483702" r:id="rId5"/>
    <p:sldLayoutId id="2147483703" r:id="rId6"/>
    <p:sldLayoutId id="2147483704" r:id="rId7"/>
    <p:sldLayoutId id="2147483705" r:id="rId8"/>
    <p:sldLayoutId id="2147483706" r:id="rId9"/>
    <p:sldLayoutId id="2147483707" r:id="rId10"/>
    <p:sldLayoutId id="2147483708"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B309870-BF04-4CBB-9DCD-7749EE85855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2E1930B7-0358-4BB5-9306-C6BAB95657A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B817F3B-6798-4FE8-BAC3-EA7D24D4D23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66B2CF9-5F9E-4416-8109-BBF5E4CD10BE}" type="datetimeFigureOut">
              <a:rPr lang="en-GB" smtClean="0"/>
              <a:t>03/03/2023</a:t>
            </a:fld>
            <a:endParaRPr lang="en-GB"/>
          </a:p>
        </p:txBody>
      </p:sp>
      <p:sp>
        <p:nvSpPr>
          <p:cNvPr id="5" name="Footer Placeholder 4">
            <a:extLst>
              <a:ext uri="{FF2B5EF4-FFF2-40B4-BE49-F238E27FC236}">
                <a16:creationId xmlns:a16="http://schemas.microsoft.com/office/drawing/2014/main" id="{E531C065-2D8E-4C89-A9DA-DEAB7E6BC75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3F7F508C-D2C4-4928-BF3A-C76E4790BFC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B16AD9E-30D2-4292-BA82-48F878DA1A46}" type="slidenum">
              <a:rPr lang="en-GB" smtClean="0"/>
              <a:t>‹#›</a:t>
            </a:fld>
            <a:endParaRPr lang="en-GB"/>
          </a:p>
        </p:txBody>
      </p:sp>
    </p:spTree>
    <p:extLst>
      <p:ext uri="{BB962C8B-B14F-4D97-AF65-F5344CB8AC3E}">
        <p14:creationId xmlns:p14="http://schemas.microsoft.com/office/powerpoint/2010/main" val="2459921673"/>
      </p:ext>
    </p:extLst>
  </p:cSld>
  <p:clrMap bg1="lt1" tx1="dk1" bg2="lt2" tx2="dk2" accent1="accent1" accent2="accent2" accent3="accent3" accent4="accent4" accent5="accent5" accent6="accent6" hlink="hlink" folHlink="folHlink"/>
  <p:sldLayoutIdLst>
    <p:sldLayoutId id="2147483710" r:id="rId1"/>
    <p:sldLayoutId id="2147483711" r:id="rId2"/>
    <p:sldLayoutId id="2147483712" r:id="rId3"/>
    <p:sldLayoutId id="2147483713" r:id="rId4"/>
    <p:sldLayoutId id="2147483714" r:id="rId5"/>
    <p:sldLayoutId id="2147483715" r:id="rId6"/>
    <p:sldLayoutId id="2147483716" r:id="rId7"/>
    <p:sldLayoutId id="2147483717" r:id="rId8"/>
    <p:sldLayoutId id="2147483718" r:id="rId9"/>
    <p:sldLayoutId id="2147483719" r:id="rId10"/>
    <p:sldLayoutId id="2147483720"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carlos.castelbranco@gmail.com" TargetMode="External"/><Relationship Id="rId2" Type="http://schemas.openxmlformats.org/officeDocument/2006/relationships/hyperlink" Target="mailto:cnbranco@iseg.ulisboa.pt" TargetMode="External"/><Relationship Id="rId1" Type="http://schemas.openxmlformats.org/officeDocument/2006/relationships/slideLayout" Target="../slideLayouts/slideLayout34.xml"/><Relationship Id="rId4" Type="http://schemas.openxmlformats.org/officeDocument/2006/relationships/image" Target="../media/image1.jp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hyperlink" Target="https://www.youtube.com/watch?v=AULJlwoI3TI" TargetMode="External"/><Relationship Id="rId2" Type="http://schemas.openxmlformats.org/officeDocument/2006/relationships/hyperlink" Target="https://www.youtube.com/watch?v=qOP2V_np2c0" TargetMode="External"/><Relationship Id="rId1" Type="http://schemas.openxmlformats.org/officeDocument/2006/relationships/slideLayout" Target="../slideLayouts/slideLayout46.xml"/><Relationship Id="rId4" Type="http://schemas.openxmlformats.org/officeDocument/2006/relationships/hyperlink" Target="https://www.youtube.com/watch?v=zNCkDgP4wLA" TargetMode="Externa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43.xml.rels><?xml version="1.0" encoding="UTF-8" standalone="yes"?>
<Relationships xmlns="http://schemas.openxmlformats.org/package/2006/relationships"><Relationship Id="rId8" Type="http://schemas.openxmlformats.org/officeDocument/2006/relationships/hyperlink" Target="https://www.researchgate.net/publication/284720903_Economia_extractiva_e_desafios_de_industrializacao_em_Mocambique" TargetMode="External"/><Relationship Id="rId3" Type="http://schemas.openxmlformats.org/officeDocument/2006/relationships/hyperlink" Target="https://www.researchgate.net/publication/357393851_Mozambique_-_neither_miracle_nor_mirage" TargetMode="External"/><Relationship Id="rId7" Type="http://schemas.openxmlformats.org/officeDocument/2006/relationships/hyperlink" Target="https://www.researchgate.net/publication/284720099_Economic_linkages_between_Mozambique_and_South_Africa" TargetMode="External"/><Relationship Id="rId2" Type="http://schemas.openxmlformats.org/officeDocument/2006/relationships/hyperlink" Target="https://www.researchgate.net/publication/319554499_Contribuicao_para_o_metodo_de_investigacao_da_economia_politica_de_Mocambique" TargetMode="External"/><Relationship Id="rId1" Type="http://schemas.openxmlformats.org/officeDocument/2006/relationships/slideLayout" Target="../slideLayouts/slideLayout24.xml"/><Relationship Id="rId6" Type="http://schemas.openxmlformats.org/officeDocument/2006/relationships/hyperlink" Target="https://www.researchgate.net/publication/273340949_Growth_capital_accumulation_and_economic_porosity_in_Mozambique_social_losses_private_gains" TargetMode="External"/><Relationship Id="rId11" Type="http://schemas.openxmlformats.org/officeDocument/2006/relationships/hyperlink" Target="https://www.researchgate.net/publication/327729128_DESAFIOS_PARA_MOCAMBIQUE_2017" TargetMode="External"/><Relationship Id="rId5" Type="http://schemas.openxmlformats.org/officeDocument/2006/relationships/hyperlink" Target="https://www.researchgate.net/publication/357393613_Financialisation_narrow_specialisation_of_production_and_capital_accumulation_in_Mozambique" TargetMode="External"/><Relationship Id="rId10" Type="http://schemas.openxmlformats.org/officeDocument/2006/relationships/hyperlink" Target="https://www.researchgate.net/publication/367465537_Desafios_para_Mocambique_2022" TargetMode="External"/><Relationship Id="rId4" Type="http://schemas.openxmlformats.org/officeDocument/2006/relationships/hyperlink" Target="https://www.researchgate.net/publication/357393856_The_historical_logic_of_the_mode_of_capital_accumulation_in_Mozambique" TargetMode="External"/><Relationship Id="rId9" Type="http://schemas.openxmlformats.org/officeDocument/2006/relationships/hyperlink" Target="https://www.researchgate.net/publication/284720995_Opcoes_Economicas_de_Mocambique_1975-95_Problemas_Licoes_e_Ideias_Alternativas" TargetMode="External"/></Relationships>
</file>

<file path=ppt/slides/_rels/slide44.xml.rels><?xml version="1.0" encoding="UTF-8" standalone="yes"?>
<Relationships xmlns="http://schemas.openxmlformats.org/package/2006/relationships"><Relationship Id="rId8" Type="http://schemas.openxmlformats.org/officeDocument/2006/relationships/hyperlink" Target="https://www.researchgate.net/publication/303864588_Cenarios_Opcoes_Dilemas_de_Politica_face_a_Ruptura_da_Bolha_Economica" TargetMode="External"/><Relationship Id="rId3" Type="http://schemas.openxmlformats.org/officeDocument/2006/relationships/hyperlink" Target="https://www.researchgate.net/publication/284720475_Desafios_da_Sustentabilidade_do_Crescimento_Economico_uma_Bolha_Economica_em_Mocambique" TargetMode="External"/><Relationship Id="rId7" Type="http://schemas.openxmlformats.org/officeDocument/2006/relationships/hyperlink" Target="https://www.researchgate.net/publication/303818853_Rebatendo_Mitos_do_Debate_sobre_a_Divida_Publica_em_Mocambique" TargetMode="External"/><Relationship Id="rId2" Type="http://schemas.openxmlformats.org/officeDocument/2006/relationships/hyperlink" Target="https://www.researchgate.net/publication/319617910_Crises_Economicas_e_Estruturas_de_Acumulacao_de_Capital_em_Mocambique" TargetMode="External"/><Relationship Id="rId1" Type="http://schemas.openxmlformats.org/officeDocument/2006/relationships/slideLayout" Target="../slideLayouts/slideLayout24.xml"/><Relationship Id="rId6" Type="http://schemas.openxmlformats.org/officeDocument/2006/relationships/hyperlink" Target="https://www.researchgate.net/publication/303750489_A_DIVIDA_SECRETA_MOCAMBICANA_IMPACTO_SOBRE_A_ESTRUTURA_DA_DIVIDA_E_CONSEQUENCIAS_ECONOMICAS" TargetMode="External"/><Relationship Id="rId11" Type="http://schemas.openxmlformats.org/officeDocument/2006/relationships/hyperlink" Target="https://www.researchgate.net/publication/319554303_Desafios_para_Mocambique_2017" TargetMode="External"/><Relationship Id="rId5" Type="http://schemas.openxmlformats.org/officeDocument/2006/relationships/hyperlink" Target="https://www.researchgate.net/publication/303672732_Introducao_a_problematica_da_divida_publica_contextualizacao_e_questoes_imediatas" TargetMode="External"/><Relationship Id="rId10" Type="http://schemas.openxmlformats.org/officeDocument/2006/relationships/hyperlink" Target="http://www.iese.ac.mz/wp-content/uploads/2017/04/5des2016_FM.pdf" TargetMode="External"/><Relationship Id="rId4" Type="http://schemas.openxmlformats.org/officeDocument/2006/relationships/hyperlink" Target="https://www.researchgate.net/publication/297255681_Crises_ciclicas_e_desafios_de_transformacao_do_padrao_de_crescimento_economico_em_Mocambique" TargetMode="External"/><Relationship Id="rId9" Type="http://schemas.openxmlformats.org/officeDocument/2006/relationships/hyperlink" Target="https://www.researchgate.net/publication/303943946_Cronica_de_uma_crise_anunciada_divida_publica_no_contexto_da_economia_extractiva"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19919" y="286431"/>
            <a:ext cx="11707791" cy="5075498"/>
          </a:xfrm>
        </p:spPr>
        <p:txBody>
          <a:bodyPr anchor="t">
            <a:normAutofit/>
          </a:bodyPr>
          <a:lstStyle/>
          <a:p>
            <a:br>
              <a:rPr lang="pt-PT" sz="3600" dirty="0">
                <a:latin typeface="Arial Narrow" panose="020B0606020202030204" pitchFamily="34" charset="0"/>
              </a:rPr>
            </a:br>
            <a:br>
              <a:rPr lang="pt-PT" sz="3600" dirty="0">
                <a:latin typeface="Arial Narrow" panose="020B0606020202030204" pitchFamily="34" charset="0"/>
              </a:rPr>
            </a:br>
            <a:r>
              <a:rPr lang="en-GB" sz="2800" b="1" dirty="0">
                <a:latin typeface="Arial Narrow" panose="020B0606020202030204" pitchFamily="34" charset="0"/>
              </a:rPr>
              <a:t>Development Policy and Politics</a:t>
            </a:r>
            <a:br>
              <a:rPr lang="pt-PT" sz="2800" dirty="0">
                <a:latin typeface="Arial Narrow" panose="020B0606020202030204" pitchFamily="34" charset="0"/>
              </a:rPr>
            </a:br>
            <a:br>
              <a:rPr lang="pt-PT" sz="2800" dirty="0">
                <a:latin typeface="Arial Narrow" panose="020B0606020202030204" pitchFamily="34" charset="0"/>
              </a:rPr>
            </a:br>
            <a:br>
              <a:rPr lang="pt-PT" sz="4000" dirty="0">
                <a:latin typeface="Arial Narrow" panose="020B0606020202030204" pitchFamily="34" charset="0"/>
              </a:rPr>
            </a:br>
            <a:r>
              <a:rPr lang="en-GB" sz="4400" b="1" dirty="0">
                <a:solidFill>
                  <a:srgbClr val="C00000"/>
                </a:solidFill>
                <a:latin typeface="Arial Narrow" panose="020B0606020202030204" pitchFamily="34" charset="0"/>
              </a:rPr>
              <a:t>The Method of Political Economy</a:t>
            </a:r>
            <a:br>
              <a:rPr lang="pt-PT" sz="3600" dirty="0">
                <a:latin typeface="Arial Narrow" panose="020B0606020202030204" pitchFamily="34" charset="0"/>
              </a:rPr>
            </a:br>
            <a:br>
              <a:rPr lang="pt-PT" sz="3600" dirty="0">
                <a:latin typeface="Arial Narrow" panose="020B0606020202030204" pitchFamily="34" charset="0"/>
              </a:rPr>
            </a:br>
            <a:r>
              <a:rPr lang="pt-PT" sz="2400" dirty="0">
                <a:latin typeface="Arial Narrow" panose="020B0606020202030204" pitchFamily="34" charset="0"/>
              </a:rPr>
              <a:t>Carlos Nuno Castel-Branco</a:t>
            </a:r>
            <a:br>
              <a:rPr lang="pt-PT" sz="2400" dirty="0">
                <a:latin typeface="Arial Narrow" panose="020B0606020202030204" pitchFamily="34" charset="0"/>
              </a:rPr>
            </a:br>
            <a:r>
              <a:rPr lang="pt-PT" sz="2400" dirty="0">
                <a:latin typeface="Arial Narrow" panose="020B0606020202030204" pitchFamily="34" charset="0"/>
              </a:rPr>
              <a:t>Professor Catedrático Convidado</a:t>
            </a:r>
            <a:br>
              <a:rPr lang="pt-PT" sz="2400" dirty="0">
                <a:latin typeface="Arial Narrow" panose="020B0606020202030204" pitchFamily="34" charset="0"/>
              </a:rPr>
            </a:br>
            <a:r>
              <a:rPr lang="pt-PT" sz="2400" dirty="0">
                <a:latin typeface="Arial Narrow" panose="020B0606020202030204" pitchFamily="34" charset="0"/>
              </a:rPr>
              <a:t>(</a:t>
            </a:r>
            <a:r>
              <a:rPr lang="pt-PT" sz="2400" dirty="0">
                <a:latin typeface="Arial Narrow" panose="020B0606020202030204" pitchFamily="34" charset="0"/>
                <a:hlinkClick r:id="rId2"/>
              </a:rPr>
              <a:t>cnbranco@iseg.ulisboa.pt</a:t>
            </a:r>
            <a:r>
              <a:rPr lang="pt-PT" sz="2400" dirty="0">
                <a:latin typeface="Arial Narrow" panose="020B0606020202030204" pitchFamily="34" charset="0"/>
              </a:rPr>
              <a:t> | </a:t>
            </a:r>
            <a:r>
              <a:rPr lang="pt-PT" sz="2400" dirty="0">
                <a:latin typeface="Arial Narrow" panose="020B0606020202030204" pitchFamily="34" charset="0"/>
                <a:hlinkClick r:id="rId3"/>
              </a:rPr>
              <a:t>carlos.castelbranco@gmail.com</a:t>
            </a:r>
            <a:r>
              <a:rPr lang="pt-PT" sz="2400" dirty="0">
                <a:latin typeface="Arial Narrow" panose="020B0606020202030204" pitchFamily="34" charset="0"/>
              </a:rPr>
              <a:t>)</a:t>
            </a:r>
          </a:p>
        </p:txBody>
      </p:sp>
      <p:sp>
        <p:nvSpPr>
          <p:cNvPr id="3" name="Subtitle 2"/>
          <p:cNvSpPr>
            <a:spLocks noGrp="1"/>
          </p:cNvSpPr>
          <p:nvPr>
            <p:ph type="subTitle" idx="1"/>
          </p:nvPr>
        </p:nvSpPr>
        <p:spPr>
          <a:xfrm>
            <a:off x="219919" y="5584785"/>
            <a:ext cx="11707791" cy="1018571"/>
          </a:xfrm>
        </p:spPr>
        <p:txBody>
          <a:bodyPr>
            <a:normAutofit/>
          </a:bodyPr>
          <a:lstStyle/>
          <a:p>
            <a:r>
              <a:rPr lang="pt-PT" dirty="0">
                <a:latin typeface="Arial Narrow" panose="020B0606020202030204" pitchFamily="34" charset="0"/>
              </a:rPr>
              <a:t>PhD in Development Studies</a:t>
            </a:r>
          </a:p>
          <a:p>
            <a:r>
              <a:rPr lang="pt-PT" dirty="0">
                <a:latin typeface="Arial Narrow" panose="020B0606020202030204" pitchFamily="34" charset="0"/>
              </a:rPr>
              <a:t>Academic </a:t>
            </a:r>
            <a:r>
              <a:rPr lang="pt-PT" dirty="0" err="1">
                <a:latin typeface="Arial Narrow" panose="020B0606020202030204" pitchFamily="34" charset="0"/>
              </a:rPr>
              <a:t>Year</a:t>
            </a:r>
            <a:r>
              <a:rPr lang="pt-PT" dirty="0">
                <a:latin typeface="Arial Narrow" panose="020B0606020202030204" pitchFamily="34" charset="0"/>
              </a:rPr>
              <a:t> 2022-2023</a:t>
            </a:r>
          </a:p>
        </p:txBody>
      </p:sp>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19919" y="286431"/>
            <a:ext cx="1962337" cy="1233469"/>
          </a:xfrm>
          <a:prstGeom prst="rect">
            <a:avLst/>
          </a:prstGeom>
        </p:spPr>
      </p:pic>
    </p:spTree>
    <p:extLst>
      <p:ext uri="{BB962C8B-B14F-4D97-AF65-F5344CB8AC3E}">
        <p14:creationId xmlns:p14="http://schemas.microsoft.com/office/powerpoint/2010/main" val="8367285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F76D0F-4D7C-4AEA-8913-65D05406C710}"/>
              </a:ext>
            </a:extLst>
          </p:cNvPr>
          <p:cNvSpPr>
            <a:spLocks noGrp="1"/>
          </p:cNvSpPr>
          <p:nvPr>
            <p:ph type="title"/>
          </p:nvPr>
        </p:nvSpPr>
        <p:spPr>
          <a:xfrm>
            <a:off x="184230" y="136525"/>
            <a:ext cx="11823539" cy="737364"/>
          </a:xfrm>
        </p:spPr>
        <p:txBody>
          <a:bodyPr>
            <a:normAutofit/>
          </a:bodyPr>
          <a:lstStyle/>
          <a:p>
            <a:r>
              <a:rPr lang="en-GB" sz="3200" b="1" dirty="0">
                <a:solidFill>
                  <a:srgbClr val="C00000"/>
                </a:solidFill>
                <a:latin typeface="Arial Narrow" panose="020B0606020202030204" pitchFamily="34" charset="0"/>
              </a:rPr>
              <a:t>Location in History</a:t>
            </a:r>
          </a:p>
        </p:txBody>
      </p:sp>
      <p:sp>
        <p:nvSpPr>
          <p:cNvPr id="3" name="Content Placeholder 2">
            <a:extLst>
              <a:ext uri="{FF2B5EF4-FFF2-40B4-BE49-F238E27FC236}">
                <a16:creationId xmlns:a16="http://schemas.microsoft.com/office/drawing/2014/main" id="{1D8CDA93-1CBF-4567-9E50-A94CC266F464}"/>
              </a:ext>
            </a:extLst>
          </p:cNvPr>
          <p:cNvSpPr>
            <a:spLocks noGrp="1"/>
          </p:cNvSpPr>
          <p:nvPr>
            <p:ph idx="1"/>
          </p:nvPr>
        </p:nvSpPr>
        <p:spPr>
          <a:xfrm>
            <a:off x="184229" y="1134319"/>
            <a:ext cx="11823539" cy="5492186"/>
          </a:xfrm>
        </p:spPr>
        <p:txBody>
          <a:bodyPr>
            <a:normAutofit/>
          </a:bodyPr>
          <a:lstStyle/>
          <a:p>
            <a:pPr>
              <a:lnSpc>
                <a:spcPct val="120000"/>
              </a:lnSpc>
              <a:spcBef>
                <a:spcPts val="0"/>
              </a:spcBef>
              <a:spcAft>
                <a:spcPts val="2400"/>
              </a:spcAft>
            </a:pPr>
            <a:r>
              <a:rPr lang="en-GB" dirty="0">
                <a:latin typeface="Arial Narrow" panose="020B0606020202030204" pitchFamily="34" charset="0"/>
              </a:rPr>
              <a:t>So, in our analysis history is not…</a:t>
            </a:r>
          </a:p>
          <a:p>
            <a:pPr lvl="1">
              <a:lnSpc>
                <a:spcPct val="120000"/>
              </a:lnSpc>
              <a:spcBef>
                <a:spcPts val="0"/>
              </a:spcBef>
              <a:spcAft>
                <a:spcPts val="2400"/>
              </a:spcAft>
            </a:pPr>
            <a:r>
              <a:rPr lang="en-GB" dirty="0">
                <a:latin typeface="Arial Narrow" panose="020B0606020202030204" pitchFamily="34" charset="0"/>
              </a:rPr>
              <a:t>…an opportunity to fill up a thesis, or article, or lecture with more words or chapters, nor simply a source of anecdotal, dead facts and evidence to test grand theory,…</a:t>
            </a:r>
          </a:p>
          <a:p>
            <a:pPr lvl="1">
              <a:lnSpc>
                <a:spcPct val="120000"/>
              </a:lnSpc>
              <a:spcBef>
                <a:spcPts val="0"/>
              </a:spcBef>
              <a:spcAft>
                <a:spcPts val="2400"/>
              </a:spcAft>
            </a:pPr>
            <a:r>
              <a:rPr lang="en-GB" dirty="0">
                <a:latin typeface="Arial Narrow" panose="020B0606020202030204" pitchFamily="34" charset="0"/>
              </a:rPr>
              <a:t>…nor a simple chronological collection of events and data of no real utility if not analysed through a systematic social theorization of history…</a:t>
            </a:r>
          </a:p>
          <a:p>
            <a:pPr lvl="1">
              <a:lnSpc>
                <a:spcPct val="120000"/>
              </a:lnSpc>
              <a:spcBef>
                <a:spcPts val="0"/>
              </a:spcBef>
              <a:spcAft>
                <a:spcPts val="2400"/>
              </a:spcAft>
            </a:pPr>
            <a:r>
              <a:rPr lang="en-GB" dirty="0">
                <a:latin typeface="Arial Narrow" panose="020B0606020202030204" pitchFamily="34" charset="0"/>
              </a:rPr>
              <a:t>…or an archive of data we can utilise to generate social and historically meaningless “long term” statistical series.</a:t>
            </a:r>
          </a:p>
          <a:p>
            <a:pPr>
              <a:lnSpc>
                <a:spcPct val="120000"/>
              </a:lnSpc>
              <a:spcBef>
                <a:spcPts val="0"/>
              </a:spcBef>
              <a:spcAft>
                <a:spcPts val="2400"/>
              </a:spcAft>
            </a:pPr>
            <a:r>
              <a:rPr lang="en-GB" dirty="0">
                <a:latin typeface="Arial Narrow" panose="020B0606020202030204" pitchFamily="34" charset="0"/>
              </a:rPr>
              <a:t>History provides the inputs (facts, events and context), builds the factory (method and theory) and the outputs (a narrative of history) of social analysis.</a:t>
            </a:r>
          </a:p>
        </p:txBody>
      </p:sp>
      <p:sp>
        <p:nvSpPr>
          <p:cNvPr id="4" name="Slide Number Placeholder 3">
            <a:extLst>
              <a:ext uri="{FF2B5EF4-FFF2-40B4-BE49-F238E27FC236}">
                <a16:creationId xmlns:a16="http://schemas.microsoft.com/office/drawing/2014/main" id="{73A194C4-3E91-4304-916C-79FC9833F450}"/>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C71C3B5-8852-49F0-BEC0-27FF47F03D78}" type="slidenum">
              <a:rPr kumimoji="0" lang="en-GB" sz="1200" b="0" i="0" u="none" strike="noStrike" kern="1200" cap="none" spc="0" normalizeH="0" baseline="0" noProof="0" smtClean="0">
                <a:ln>
                  <a:noFill/>
                </a:ln>
                <a:solidFill>
                  <a:srgbClr val="000000">
                    <a:tint val="75000"/>
                  </a:srgb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0" lang="en-GB" sz="1200" b="0" i="0" u="none" strike="noStrike" kern="1200" cap="none" spc="0" normalizeH="0" baseline="0" noProof="0">
              <a:ln>
                <a:noFill/>
              </a:ln>
              <a:solidFill>
                <a:srgbClr val="000000">
                  <a:tint val="75000"/>
                </a:srgb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20854764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F76D0F-4D7C-4AEA-8913-65D05406C710}"/>
              </a:ext>
            </a:extLst>
          </p:cNvPr>
          <p:cNvSpPr>
            <a:spLocks noGrp="1"/>
          </p:cNvSpPr>
          <p:nvPr>
            <p:ph type="title"/>
          </p:nvPr>
        </p:nvSpPr>
        <p:spPr>
          <a:xfrm>
            <a:off x="184230" y="136525"/>
            <a:ext cx="11823539" cy="737364"/>
          </a:xfrm>
        </p:spPr>
        <p:txBody>
          <a:bodyPr>
            <a:normAutofit/>
          </a:bodyPr>
          <a:lstStyle/>
          <a:p>
            <a:r>
              <a:rPr lang="en-GB" sz="3200" b="1" dirty="0">
                <a:solidFill>
                  <a:srgbClr val="C00000"/>
                </a:solidFill>
                <a:latin typeface="Arial Narrow" panose="020B0606020202030204" pitchFamily="34" charset="0"/>
              </a:rPr>
              <a:t>Location in History</a:t>
            </a:r>
          </a:p>
        </p:txBody>
      </p:sp>
      <p:sp>
        <p:nvSpPr>
          <p:cNvPr id="3" name="Content Placeholder 2">
            <a:extLst>
              <a:ext uri="{FF2B5EF4-FFF2-40B4-BE49-F238E27FC236}">
                <a16:creationId xmlns:a16="http://schemas.microsoft.com/office/drawing/2014/main" id="{1D8CDA93-1CBF-4567-9E50-A94CC266F464}"/>
              </a:ext>
            </a:extLst>
          </p:cNvPr>
          <p:cNvSpPr>
            <a:spLocks noGrp="1"/>
          </p:cNvSpPr>
          <p:nvPr>
            <p:ph idx="1"/>
          </p:nvPr>
        </p:nvSpPr>
        <p:spPr>
          <a:xfrm>
            <a:off x="184229" y="949124"/>
            <a:ext cx="11823539" cy="5677381"/>
          </a:xfrm>
        </p:spPr>
        <p:txBody>
          <a:bodyPr>
            <a:normAutofit lnSpcReduction="10000"/>
          </a:bodyPr>
          <a:lstStyle/>
          <a:p>
            <a:pPr>
              <a:lnSpc>
                <a:spcPct val="120000"/>
              </a:lnSpc>
              <a:spcBef>
                <a:spcPts val="0"/>
              </a:spcBef>
              <a:spcAft>
                <a:spcPts val="2400"/>
              </a:spcAft>
            </a:pPr>
            <a:r>
              <a:rPr lang="en-GB" dirty="0">
                <a:latin typeface="Arial Narrow" panose="020B0606020202030204" pitchFamily="34" charset="0"/>
              </a:rPr>
              <a:t>Hence, our method generates three tensions (1):</a:t>
            </a:r>
          </a:p>
          <a:p>
            <a:pPr lvl="1">
              <a:lnSpc>
                <a:spcPct val="120000"/>
              </a:lnSpc>
              <a:spcBef>
                <a:spcPts val="0"/>
              </a:spcBef>
              <a:spcAft>
                <a:spcPts val="2400"/>
              </a:spcAft>
            </a:pPr>
            <a:r>
              <a:rPr lang="en-GB" b="1" dirty="0">
                <a:latin typeface="Arial Narrow" panose="020B0606020202030204" pitchFamily="34" charset="0"/>
              </a:rPr>
              <a:t>It is socially and historically specific. </a:t>
            </a:r>
            <a:r>
              <a:rPr lang="en-GB" dirty="0">
                <a:latin typeface="Arial Narrow" panose="020B0606020202030204" pitchFamily="34" charset="0"/>
              </a:rPr>
              <a:t>This means that: </a:t>
            </a:r>
            <a:r>
              <a:rPr lang="en-GB" b="1" i="1" dirty="0">
                <a:latin typeface="Arial Narrow" panose="020B0606020202030204" pitchFamily="34" charset="0"/>
              </a:rPr>
              <a:t>(</a:t>
            </a:r>
            <a:r>
              <a:rPr lang="en-GB" b="1" i="1" dirty="0" err="1">
                <a:latin typeface="Arial Narrow" panose="020B0606020202030204" pitchFamily="34" charset="0"/>
              </a:rPr>
              <a:t>i</a:t>
            </a:r>
            <a:r>
              <a:rPr lang="en-GB" b="1" i="1" dirty="0">
                <a:latin typeface="Arial Narrow" panose="020B0606020202030204" pitchFamily="34" charset="0"/>
              </a:rPr>
              <a:t>) </a:t>
            </a:r>
            <a:r>
              <a:rPr lang="en-GB" dirty="0">
                <a:latin typeface="Arial Narrow" panose="020B0606020202030204" pitchFamily="34" charset="0"/>
              </a:rPr>
              <a:t>it is produced by the historical dynamics of the society itself; </a:t>
            </a:r>
            <a:r>
              <a:rPr lang="en-GB" b="1" i="1" dirty="0">
                <a:latin typeface="Arial Narrow" panose="020B0606020202030204" pitchFamily="34" charset="0"/>
              </a:rPr>
              <a:t>(ii) </a:t>
            </a:r>
            <a:r>
              <a:rPr lang="en-GB" dirty="0">
                <a:latin typeface="Arial Narrow" panose="020B0606020202030204" pitchFamily="34" charset="0"/>
              </a:rPr>
              <a:t>it is produced in a social process of interaction between research (which requires method, this is, social theory of history) and real social life and its tensions (the confrontation of social theory of history and the tensions of social life produce the research questions); </a:t>
            </a:r>
            <a:r>
              <a:rPr lang="en-GB" b="1" i="1" dirty="0">
                <a:latin typeface="Arial Narrow" panose="020B0606020202030204" pitchFamily="34" charset="0"/>
              </a:rPr>
              <a:t>(iii) </a:t>
            </a:r>
            <a:r>
              <a:rPr lang="en-GB" dirty="0">
                <a:latin typeface="Arial Narrow" panose="020B0606020202030204" pitchFamily="34" charset="0"/>
              </a:rPr>
              <a:t>it is produced by the confrontation of relevant, analytical paradigms and paradoxes. Hence, no method or theory is independent of political economy itself. And, while we can study the past at great length and with great detail, the future is unknown and cannot be derived from the dialectics of analysis only. </a:t>
            </a:r>
          </a:p>
          <a:p>
            <a:pPr marL="687600" lvl="1" indent="0">
              <a:lnSpc>
                <a:spcPct val="120000"/>
              </a:lnSpc>
              <a:spcBef>
                <a:spcPts val="0"/>
              </a:spcBef>
              <a:spcAft>
                <a:spcPts val="2400"/>
              </a:spcAft>
              <a:buNone/>
            </a:pPr>
            <a:r>
              <a:rPr lang="en-GB" dirty="0">
                <a:latin typeface="Arial Narrow" panose="020B0606020202030204" pitchFamily="34" charset="0"/>
              </a:rPr>
              <a:t>So, our analysis is stronger at understanding society and history and deriving, from them, general laws of capitalist development, but not appropriate to predicting the future (we can only utilise the general laws and past experience as tools for research into new history, not to predict it). </a:t>
            </a:r>
          </a:p>
        </p:txBody>
      </p:sp>
      <p:sp>
        <p:nvSpPr>
          <p:cNvPr id="4" name="Slide Number Placeholder 3">
            <a:extLst>
              <a:ext uri="{FF2B5EF4-FFF2-40B4-BE49-F238E27FC236}">
                <a16:creationId xmlns:a16="http://schemas.microsoft.com/office/drawing/2014/main" id="{73A194C4-3E91-4304-916C-79FC9833F450}"/>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C71C3B5-8852-49F0-BEC0-27FF47F03D78}" type="slidenum">
              <a:rPr kumimoji="0" lang="en-GB" sz="1200" b="0" i="0" u="none" strike="noStrike" kern="1200" cap="none" spc="0" normalizeH="0" baseline="0" noProof="0" smtClean="0">
                <a:ln>
                  <a:noFill/>
                </a:ln>
                <a:solidFill>
                  <a:srgbClr val="000000">
                    <a:tint val="75000"/>
                  </a:srgb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en-GB" sz="1200" b="0" i="0" u="none" strike="noStrike" kern="1200" cap="none" spc="0" normalizeH="0" baseline="0" noProof="0">
              <a:ln>
                <a:noFill/>
              </a:ln>
              <a:solidFill>
                <a:srgbClr val="000000">
                  <a:tint val="75000"/>
                </a:srgb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79197492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F76D0F-4D7C-4AEA-8913-65D05406C710}"/>
              </a:ext>
            </a:extLst>
          </p:cNvPr>
          <p:cNvSpPr>
            <a:spLocks noGrp="1"/>
          </p:cNvSpPr>
          <p:nvPr>
            <p:ph type="title"/>
          </p:nvPr>
        </p:nvSpPr>
        <p:spPr>
          <a:xfrm>
            <a:off x="184230" y="136525"/>
            <a:ext cx="11823539" cy="737364"/>
          </a:xfrm>
        </p:spPr>
        <p:txBody>
          <a:bodyPr>
            <a:normAutofit/>
          </a:bodyPr>
          <a:lstStyle/>
          <a:p>
            <a:r>
              <a:rPr lang="en-GB" sz="3200" b="1" dirty="0">
                <a:solidFill>
                  <a:srgbClr val="C00000"/>
                </a:solidFill>
                <a:latin typeface="Arial Narrow" panose="020B0606020202030204" pitchFamily="34" charset="0"/>
              </a:rPr>
              <a:t>Location in History</a:t>
            </a:r>
          </a:p>
        </p:txBody>
      </p:sp>
      <p:sp>
        <p:nvSpPr>
          <p:cNvPr id="3" name="Content Placeholder 2">
            <a:extLst>
              <a:ext uri="{FF2B5EF4-FFF2-40B4-BE49-F238E27FC236}">
                <a16:creationId xmlns:a16="http://schemas.microsoft.com/office/drawing/2014/main" id="{1D8CDA93-1CBF-4567-9E50-A94CC266F464}"/>
              </a:ext>
            </a:extLst>
          </p:cNvPr>
          <p:cNvSpPr>
            <a:spLocks noGrp="1"/>
          </p:cNvSpPr>
          <p:nvPr>
            <p:ph idx="1"/>
          </p:nvPr>
        </p:nvSpPr>
        <p:spPr>
          <a:xfrm>
            <a:off x="184229" y="949124"/>
            <a:ext cx="11823539" cy="5677381"/>
          </a:xfrm>
        </p:spPr>
        <p:txBody>
          <a:bodyPr>
            <a:normAutofit/>
          </a:bodyPr>
          <a:lstStyle/>
          <a:p>
            <a:pPr>
              <a:lnSpc>
                <a:spcPct val="120000"/>
              </a:lnSpc>
              <a:spcBef>
                <a:spcPts val="0"/>
              </a:spcBef>
              <a:spcAft>
                <a:spcPts val="2400"/>
              </a:spcAft>
            </a:pPr>
            <a:r>
              <a:rPr lang="en-GB" dirty="0">
                <a:latin typeface="Arial Narrow" panose="020B0606020202030204" pitchFamily="34" charset="0"/>
              </a:rPr>
              <a:t>Hence, our method generates three tensions (2):</a:t>
            </a:r>
          </a:p>
          <a:p>
            <a:pPr lvl="1">
              <a:lnSpc>
                <a:spcPct val="120000"/>
              </a:lnSpc>
              <a:spcBef>
                <a:spcPts val="0"/>
              </a:spcBef>
              <a:spcAft>
                <a:spcPts val="2400"/>
              </a:spcAft>
            </a:pPr>
            <a:r>
              <a:rPr lang="en-GB" dirty="0">
                <a:latin typeface="Arial Narrow" panose="020B0606020202030204" pitchFamily="34" charset="0"/>
              </a:rPr>
              <a:t> </a:t>
            </a:r>
            <a:r>
              <a:rPr lang="en-GB" b="1" dirty="0">
                <a:latin typeface="Arial Narrow" panose="020B0606020202030204" pitchFamily="34" charset="0"/>
              </a:rPr>
              <a:t>It requires theory, </a:t>
            </a:r>
            <a:r>
              <a:rPr lang="en-GB" dirty="0">
                <a:latin typeface="Arial Narrow" panose="020B0606020202030204" pitchFamily="34" charset="0"/>
              </a:rPr>
              <a:t>because history has to make sense.</a:t>
            </a:r>
            <a:r>
              <a:rPr lang="en-GB" b="1" dirty="0">
                <a:latin typeface="Arial Narrow" panose="020B0606020202030204" pitchFamily="34" charset="0"/>
              </a:rPr>
              <a:t> </a:t>
            </a:r>
            <a:r>
              <a:rPr lang="en-GB" dirty="0">
                <a:latin typeface="Arial Narrow" panose="020B0606020202030204" pitchFamily="34" charset="0"/>
              </a:rPr>
              <a:t>But theory is socially produced by the interaction with and understanding of history, which can only be achieved with a relevant theory located in history. Theory requires coherent concepts, focuses and tools of analysis, so that these are also located in this dialectic interaction and tension between theory and history, and, as a result, they are historically specific. Thus, any relevant social theory is always being challenged and changing through the dialectic resolution of its contradictions and dialectic understanding of the society.</a:t>
            </a:r>
          </a:p>
        </p:txBody>
      </p:sp>
      <p:sp>
        <p:nvSpPr>
          <p:cNvPr id="4" name="Slide Number Placeholder 3">
            <a:extLst>
              <a:ext uri="{FF2B5EF4-FFF2-40B4-BE49-F238E27FC236}">
                <a16:creationId xmlns:a16="http://schemas.microsoft.com/office/drawing/2014/main" id="{73A194C4-3E91-4304-916C-79FC9833F450}"/>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C71C3B5-8852-49F0-BEC0-27FF47F03D78}" type="slidenum">
              <a:rPr kumimoji="0" lang="en-GB" sz="1200" b="0" i="0" u="none" strike="noStrike" kern="1200" cap="none" spc="0" normalizeH="0" baseline="0" noProof="0" smtClean="0">
                <a:ln>
                  <a:noFill/>
                </a:ln>
                <a:solidFill>
                  <a:srgbClr val="000000">
                    <a:tint val="75000"/>
                  </a:srgb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0" lang="en-GB" sz="1200" b="0" i="0" u="none" strike="noStrike" kern="1200" cap="none" spc="0" normalizeH="0" baseline="0" noProof="0">
              <a:ln>
                <a:noFill/>
              </a:ln>
              <a:solidFill>
                <a:srgbClr val="000000">
                  <a:tint val="75000"/>
                </a:srgb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92698830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F76D0F-4D7C-4AEA-8913-65D05406C710}"/>
              </a:ext>
            </a:extLst>
          </p:cNvPr>
          <p:cNvSpPr>
            <a:spLocks noGrp="1"/>
          </p:cNvSpPr>
          <p:nvPr>
            <p:ph type="title"/>
          </p:nvPr>
        </p:nvSpPr>
        <p:spPr>
          <a:xfrm>
            <a:off x="184230" y="136525"/>
            <a:ext cx="11823539" cy="737364"/>
          </a:xfrm>
        </p:spPr>
        <p:txBody>
          <a:bodyPr>
            <a:normAutofit/>
          </a:bodyPr>
          <a:lstStyle/>
          <a:p>
            <a:r>
              <a:rPr lang="en-GB" sz="3200" b="1" dirty="0">
                <a:solidFill>
                  <a:srgbClr val="C00000"/>
                </a:solidFill>
                <a:latin typeface="Arial Narrow" panose="020B0606020202030204" pitchFamily="34" charset="0"/>
              </a:rPr>
              <a:t>Location in History</a:t>
            </a:r>
          </a:p>
        </p:txBody>
      </p:sp>
      <p:sp>
        <p:nvSpPr>
          <p:cNvPr id="3" name="Content Placeholder 2">
            <a:extLst>
              <a:ext uri="{FF2B5EF4-FFF2-40B4-BE49-F238E27FC236}">
                <a16:creationId xmlns:a16="http://schemas.microsoft.com/office/drawing/2014/main" id="{1D8CDA93-1CBF-4567-9E50-A94CC266F464}"/>
              </a:ext>
            </a:extLst>
          </p:cNvPr>
          <p:cNvSpPr>
            <a:spLocks noGrp="1"/>
          </p:cNvSpPr>
          <p:nvPr>
            <p:ph idx="1"/>
          </p:nvPr>
        </p:nvSpPr>
        <p:spPr>
          <a:xfrm>
            <a:off x="184229" y="949124"/>
            <a:ext cx="11823539" cy="5677381"/>
          </a:xfrm>
        </p:spPr>
        <p:txBody>
          <a:bodyPr>
            <a:normAutofit/>
          </a:bodyPr>
          <a:lstStyle/>
          <a:p>
            <a:pPr>
              <a:lnSpc>
                <a:spcPct val="120000"/>
              </a:lnSpc>
              <a:spcBef>
                <a:spcPts val="0"/>
              </a:spcBef>
              <a:spcAft>
                <a:spcPts val="2400"/>
              </a:spcAft>
            </a:pPr>
            <a:r>
              <a:rPr lang="en-GB" dirty="0">
                <a:latin typeface="Arial Narrow" panose="020B0606020202030204" pitchFamily="34" charset="0"/>
              </a:rPr>
              <a:t>Hence, our method generates three tensions (3):</a:t>
            </a:r>
          </a:p>
          <a:p>
            <a:pPr lvl="1">
              <a:lnSpc>
                <a:spcPct val="120000"/>
              </a:lnSpc>
              <a:spcBef>
                <a:spcPts val="0"/>
              </a:spcBef>
              <a:spcAft>
                <a:spcPts val="2400"/>
              </a:spcAft>
            </a:pPr>
            <a:r>
              <a:rPr lang="en-GB" b="1" dirty="0">
                <a:latin typeface="Arial Narrow" panose="020B0606020202030204" pitchFamily="34" charset="0"/>
              </a:rPr>
              <a:t>It must result in a </a:t>
            </a:r>
            <a:r>
              <a:rPr lang="en-GB" b="1" u="sng" dirty="0">
                <a:latin typeface="Arial Narrow" panose="020B0606020202030204" pitchFamily="34" charset="0"/>
              </a:rPr>
              <a:t>single</a:t>
            </a:r>
            <a:r>
              <a:rPr lang="en-GB" b="1" dirty="0">
                <a:latin typeface="Arial Narrow" panose="020B0606020202030204" pitchFamily="34" charset="0"/>
              </a:rPr>
              <a:t>, coherent narrative, </a:t>
            </a:r>
            <a:r>
              <a:rPr lang="en-GB" dirty="0">
                <a:latin typeface="Arial Narrow" panose="020B0606020202030204" pitchFamily="34" charset="0"/>
              </a:rPr>
              <a:t>which relates and explains both, the dynamics of stability, reproduction and innovation and the dynamics of tension, crisis, struggles, transition and change, as organic parts of the same processes. But social theory and history are always in dynamic tension, and so are the narratives of history that result from the dialectic resolution of such tensions in each specific period. So, the periodization of history is socially constructed by the questions that social and economic research asks and by the methods adopted to approach such questions.</a:t>
            </a:r>
            <a:endParaRPr lang="en-GB" b="1" dirty="0">
              <a:latin typeface="Arial Narrow" panose="020B0606020202030204" pitchFamily="34" charset="0"/>
            </a:endParaRPr>
          </a:p>
        </p:txBody>
      </p:sp>
      <p:sp>
        <p:nvSpPr>
          <p:cNvPr id="4" name="Slide Number Placeholder 3">
            <a:extLst>
              <a:ext uri="{FF2B5EF4-FFF2-40B4-BE49-F238E27FC236}">
                <a16:creationId xmlns:a16="http://schemas.microsoft.com/office/drawing/2014/main" id="{73A194C4-3E91-4304-916C-79FC9833F450}"/>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C71C3B5-8852-49F0-BEC0-27FF47F03D78}" type="slidenum">
              <a:rPr kumimoji="0" lang="en-GB" sz="1200" b="0" i="0" u="none" strike="noStrike" kern="1200" cap="none" spc="0" normalizeH="0" baseline="0" noProof="0" smtClean="0">
                <a:ln>
                  <a:noFill/>
                </a:ln>
                <a:solidFill>
                  <a:srgbClr val="000000">
                    <a:tint val="75000"/>
                  </a:srgb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13</a:t>
            </a:fld>
            <a:endParaRPr kumimoji="0" lang="en-GB" sz="1200" b="0" i="0" u="none" strike="noStrike" kern="1200" cap="none" spc="0" normalizeH="0" baseline="0" noProof="0">
              <a:ln>
                <a:noFill/>
              </a:ln>
              <a:solidFill>
                <a:srgbClr val="000000">
                  <a:tint val="75000"/>
                </a:srgb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85896244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F76D0F-4D7C-4AEA-8913-65D05406C710}"/>
              </a:ext>
            </a:extLst>
          </p:cNvPr>
          <p:cNvSpPr>
            <a:spLocks noGrp="1"/>
          </p:cNvSpPr>
          <p:nvPr>
            <p:ph type="title"/>
          </p:nvPr>
        </p:nvSpPr>
        <p:spPr>
          <a:xfrm>
            <a:off x="266219" y="136525"/>
            <a:ext cx="11690430" cy="737364"/>
          </a:xfrm>
        </p:spPr>
        <p:txBody>
          <a:bodyPr>
            <a:normAutofit/>
          </a:bodyPr>
          <a:lstStyle/>
          <a:p>
            <a:r>
              <a:rPr lang="en-GB" sz="3200" b="1" dirty="0">
                <a:solidFill>
                  <a:srgbClr val="C00000"/>
                </a:solidFill>
                <a:latin typeface="Arial Narrow" panose="020B0606020202030204" pitchFamily="34" charset="0"/>
              </a:rPr>
              <a:t>Location in History</a:t>
            </a:r>
          </a:p>
        </p:txBody>
      </p:sp>
      <p:sp>
        <p:nvSpPr>
          <p:cNvPr id="3" name="Content Placeholder 2">
            <a:extLst>
              <a:ext uri="{FF2B5EF4-FFF2-40B4-BE49-F238E27FC236}">
                <a16:creationId xmlns:a16="http://schemas.microsoft.com/office/drawing/2014/main" id="{1D8CDA93-1CBF-4567-9E50-A94CC266F464}"/>
              </a:ext>
            </a:extLst>
          </p:cNvPr>
          <p:cNvSpPr>
            <a:spLocks noGrp="1"/>
          </p:cNvSpPr>
          <p:nvPr>
            <p:ph idx="1"/>
          </p:nvPr>
        </p:nvSpPr>
        <p:spPr>
          <a:xfrm>
            <a:off x="266218" y="1134319"/>
            <a:ext cx="11690430" cy="5492186"/>
          </a:xfrm>
        </p:spPr>
        <p:txBody>
          <a:bodyPr>
            <a:normAutofit lnSpcReduction="10000"/>
          </a:bodyPr>
          <a:lstStyle/>
          <a:p>
            <a:pPr>
              <a:lnSpc>
                <a:spcPct val="120000"/>
              </a:lnSpc>
              <a:spcBef>
                <a:spcPts val="0"/>
              </a:spcBef>
              <a:spcAft>
                <a:spcPts val="2400"/>
              </a:spcAft>
            </a:pPr>
            <a:r>
              <a:rPr lang="en-GB" dirty="0">
                <a:latin typeface="Arial Narrow" panose="020B0606020202030204" pitchFamily="34" charset="0"/>
              </a:rPr>
              <a:t>For the purpose of this presentation, we are interested in three levels of historical specificity:</a:t>
            </a:r>
          </a:p>
          <a:p>
            <a:pPr lvl="1">
              <a:lnSpc>
                <a:spcPct val="120000"/>
              </a:lnSpc>
              <a:spcBef>
                <a:spcPts val="0"/>
              </a:spcBef>
              <a:spcAft>
                <a:spcPts val="2400"/>
              </a:spcAft>
            </a:pPr>
            <a:r>
              <a:rPr lang="en-GB" b="1" dirty="0">
                <a:latin typeface="Arial Narrow" panose="020B0606020202030204" pitchFamily="34" charset="0"/>
              </a:rPr>
              <a:t>Capitalism as a mode of production, reproduction and accumulation o capital, </a:t>
            </a:r>
            <a:r>
              <a:rPr lang="en-GB" dirty="0">
                <a:latin typeface="Arial Narrow" panose="020B0606020202030204" pitchFamily="34" charset="0"/>
              </a:rPr>
              <a:t>which is unbalanced and unequal in nature;</a:t>
            </a:r>
          </a:p>
          <a:p>
            <a:pPr lvl="1">
              <a:lnSpc>
                <a:spcPct val="120000"/>
              </a:lnSpc>
              <a:spcBef>
                <a:spcPts val="0"/>
              </a:spcBef>
              <a:spcAft>
                <a:spcPts val="2400"/>
              </a:spcAft>
            </a:pPr>
            <a:r>
              <a:rPr lang="en-GB" b="1" dirty="0">
                <a:latin typeface="Arial Narrow" panose="020B0606020202030204" pitchFamily="34" charset="0"/>
              </a:rPr>
              <a:t>The specific period of capitalist development,</a:t>
            </a:r>
            <a:r>
              <a:rPr lang="en-GB" dirty="0">
                <a:latin typeface="Arial Narrow" panose="020B0606020202030204" pitchFamily="34" charset="0"/>
              </a:rPr>
              <a:t> characterized by global financialization, which has dominated and shaped the process of capital accumulation and the interactions and tensions between the State, capital and labour over the last four decades or so.</a:t>
            </a:r>
          </a:p>
          <a:p>
            <a:pPr lvl="1">
              <a:lnSpc>
                <a:spcPct val="120000"/>
              </a:lnSpc>
              <a:spcBef>
                <a:spcPts val="0"/>
              </a:spcBef>
              <a:spcAft>
                <a:spcPts val="2400"/>
              </a:spcAft>
            </a:pPr>
            <a:r>
              <a:rPr lang="en-GB" b="1" dirty="0">
                <a:latin typeface="Arial Narrow" panose="020B0606020202030204" pitchFamily="34" charset="0"/>
              </a:rPr>
              <a:t>The specific historical conditions of capitalist development </a:t>
            </a:r>
            <a:r>
              <a:rPr lang="en-GB" dirty="0">
                <a:latin typeface="Arial Narrow" panose="020B0606020202030204" pitchFamily="34" charset="0"/>
              </a:rPr>
              <a:t>in Mozambique, and of the development of the socio-economic relationships between the two, in the broader context of the political economy of Southern Africa.   </a:t>
            </a:r>
          </a:p>
          <a:p>
            <a:pPr>
              <a:lnSpc>
                <a:spcPct val="120000"/>
              </a:lnSpc>
              <a:spcBef>
                <a:spcPts val="0"/>
              </a:spcBef>
              <a:spcAft>
                <a:spcPts val="2400"/>
              </a:spcAft>
            </a:pPr>
            <a:endParaRPr lang="en-GB" dirty="0">
              <a:latin typeface="Arial Narrow" panose="020B0606020202030204" pitchFamily="34" charset="0"/>
            </a:endParaRPr>
          </a:p>
        </p:txBody>
      </p:sp>
      <p:sp>
        <p:nvSpPr>
          <p:cNvPr id="4" name="Slide Number Placeholder 3">
            <a:extLst>
              <a:ext uri="{FF2B5EF4-FFF2-40B4-BE49-F238E27FC236}">
                <a16:creationId xmlns:a16="http://schemas.microsoft.com/office/drawing/2014/main" id="{73A194C4-3E91-4304-916C-79FC9833F450}"/>
              </a:ext>
            </a:extLst>
          </p:cNvPr>
          <p:cNvSpPr>
            <a:spLocks noGrp="1"/>
          </p:cNvSpPr>
          <p:nvPr>
            <p:ph type="sldNum" sz="quarter" idx="12"/>
          </p:nvPr>
        </p:nvSpPr>
        <p:spPr/>
        <p:txBody>
          <a:bodyPr/>
          <a:lstStyle/>
          <a:p>
            <a:fld id="{4C71C3B5-8852-49F0-BEC0-27FF47F03D78}" type="slidenum">
              <a:rPr lang="en-GB" smtClean="0"/>
              <a:t>14</a:t>
            </a:fld>
            <a:endParaRPr lang="en-GB"/>
          </a:p>
        </p:txBody>
      </p:sp>
    </p:spTree>
    <p:extLst>
      <p:ext uri="{BB962C8B-B14F-4D97-AF65-F5344CB8AC3E}">
        <p14:creationId xmlns:p14="http://schemas.microsoft.com/office/powerpoint/2010/main" val="236003824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F76D0F-4D7C-4AEA-8913-65D05406C710}"/>
              </a:ext>
            </a:extLst>
          </p:cNvPr>
          <p:cNvSpPr>
            <a:spLocks noGrp="1"/>
          </p:cNvSpPr>
          <p:nvPr>
            <p:ph type="title"/>
          </p:nvPr>
        </p:nvSpPr>
        <p:spPr>
          <a:xfrm>
            <a:off x="184230" y="136525"/>
            <a:ext cx="11823539" cy="737364"/>
          </a:xfrm>
        </p:spPr>
        <p:txBody>
          <a:bodyPr>
            <a:normAutofit/>
          </a:bodyPr>
          <a:lstStyle/>
          <a:p>
            <a:r>
              <a:rPr lang="en-GB" sz="3200" b="1" dirty="0">
                <a:solidFill>
                  <a:srgbClr val="C00000"/>
                </a:solidFill>
                <a:latin typeface="Arial Narrow" panose="020B0606020202030204" pitchFamily="34" charset="0"/>
              </a:rPr>
              <a:t>Operationalization of research: </a:t>
            </a:r>
            <a:r>
              <a:rPr lang="en-GB" sz="3200" b="1" i="1" dirty="0" err="1">
                <a:solidFill>
                  <a:srgbClr val="C00000"/>
                </a:solidFill>
                <a:latin typeface="Arial Narrow" panose="020B0606020202030204" pitchFamily="34" charset="0"/>
              </a:rPr>
              <a:t>Linkagency</a:t>
            </a:r>
            <a:r>
              <a:rPr lang="en-GB" sz="3200" b="1" i="1" dirty="0">
                <a:solidFill>
                  <a:srgbClr val="C00000"/>
                </a:solidFill>
                <a:latin typeface="Arial Narrow" panose="020B0606020202030204" pitchFamily="34" charset="0"/>
              </a:rPr>
              <a:t>?</a:t>
            </a:r>
            <a:endParaRPr lang="en-GB" sz="3200" b="1" dirty="0">
              <a:solidFill>
                <a:srgbClr val="C00000"/>
              </a:solidFill>
              <a:latin typeface="Arial Narrow" panose="020B0606020202030204" pitchFamily="34" charset="0"/>
            </a:endParaRPr>
          </a:p>
        </p:txBody>
      </p:sp>
      <p:sp>
        <p:nvSpPr>
          <p:cNvPr id="3" name="Content Placeholder 2">
            <a:extLst>
              <a:ext uri="{FF2B5EF4-FFF2-40B4-BE49-F238E27FC236}">
                <a16:creationId xmlns:a16="http://schemas.microsoft.com/office/drawing/2014/main" id="{1D8CDA93-1CBF-4567-9E50-A94CC266F464}"/>
              </a:ext>
            </a:extLst>
          </p:cNvPr>
          <p:cNvSpPr>
            <a:spLocks noGrp="1"/>
          </p:cNvSpPr>
          <p:nvPr>
            <p:ph idx="1"/>
          </p:nvPr>
        </p:nvSpPr>
        <p:spPr>
          <a:xfrm>
            <a:off x="184229" y="873889"/>
            <a:ext cx="11823539" cy="5752616"/>
          </a:xfrm>
        </p:spPr>
        <p:txBody>
          <a:bodyPr>
            <a:normAutofit lnSpcReduction="10000"/>
          </a:bodyPr>
          <a:lstStyle/>
          <a:p>
            <a:pPr>
              <a:lnSpc>
                <a:spcPct val="120000"/>
              </a:lnSpc>
              <a:spcBef>
                <a:spcPts val="0"/>
              </a:spcBef>
              <a:spcAft>
                <a:spcPts val="2400"/>
              </a:spcAft>
            </a:pPr>
            <a:r>
              <a:rPr lang="en-GB" i="1" dirty="0" err="1">
                <a:latin typeface="Arial Narrow" panose="020B0606020202030204" pitchFamily="34" charset="0"/>
              </a:rPr>
              <a:t>Linkagent</a:t>
            </a:r>
            <a:r>
              <a:rPr lang="en-GB" dirty="0">
                <a:latin typeface="Arial Narrow" panose="020B0606020202030204" pitchFamily="34" charset="0"/>
              </a:rPr>
              <a:t> analysis as a </a:t>
            </a:r>
            <a:r>
              <a:rPr lang="en-GB" i="1" dirty="0">
                <a:latin typeface="Arial Narrow" panose="020B0606020202030204" pitchFamily="34" charset="0"/>
              </a:rPr>
              <a:t>proxy</a:t>
            </a:r>
            <a:r>
              <a:rPr lang="en-GB" dirty="0">
                <a:latin typeface="Arial Narrow" panose="020B0606020202030204" pitchFamily="34" charset="0"/>
              </a:rPr>
              <a:t> to our understanding of how agents, as social entities and dynamics, behave given the social and historically specific structures of production and extraction of surplus (or, in the case of capitalism, capitalist accumulation) they live and develop on, their interest emerge from, and they struggle with and about.</a:t>
            </a:r>
          </a:p>
          <a:p>
            <a:pPr>
              <a:lnSpc>
                <a:spcPct val="120000"/>
              </a:lnSpc>
              <a:spcBef>
                <a:spcPts val="0"/>
              </a:spcBef>
              <a:spcAft>
                <a:spcPts val="2400"/>
              </a:spcAft>
            </a:pPr>
            <a:r>
              <a:rPr lang="en-GB" dirty="0">
                <a:latin typeface="Arial Narrow" panose="020B0606020202030204" pitchFamily="34" charset="0"/>
              </a:rPr>
              <a:t>In order to go beyond a simple demonstration of the correlation and causality between patterns of </a:t>
            </a:r>
            <a:r>
              <a:rPr lang="en-GB" dirty="0" err="1">
                <a:latin typeface="Arial Narrow" panose="020B0606020202030204" pitchFamily="34" charset="0"/>
              </a:rPr>
              <a:t>spcialisation</a:t>
            </a:r>
            <a:r>
              <a:rPr lang="en-GB" dirty="0">
                <a:latin typeface="Arial Narrow" panose="020B0606020202030204" pitchFamily="34" charset="0"/>
              </a:rPr>
              <a:t> – or economic linkages – we need to locate those patterns and linkages within their class and other social and historical agencies. In order to go beyond an analysis of agency in isolation from the material basis of the society in which and from which they developed, we need to locate agency withing the specific material structures of production, social reproduction and accumulation. </a:t>
            </a:r>
          </a:p>
          <a:p>
            <a:pPr>
              <a:lnSpc>
                <a:spcPct val="120000"/>
              </a:lnSpc>
              <a:spcBef>
                <a:spcPts val="0"/>
              </a:spcBef>
              <a:spcAft>
                <a:spcPts val="2400"/>
              </a:spcAft>
            </a:pPr>
            <a:endParaRPr lang="en-GB" dirty="0">
              <a:latin typeface="Arial Narrow" panose="020B0606020202030204" pitchFamily="34" charset="0"/>
            </a:endParaRPr>
          </a:p>
        </p:txBody>
      </p:sp>
      <p:sp>
        <p:nvSpPr>
          <p:cNvPr id="4" name="Slide Number Placeholder 3">
            <a:extLst>
              <a:ext uri="{FF2B5EF4-FFF2-40B4-BE49-F238E27FC236}">
                <a16:creationId xmlns:a16="http://schemas.microsoft.com/office/drawing/2014/main" id="{73A194C4-3E91-4304-916C-79FC9833F450}"/>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C71C3B5-8852-49F0-BEC0-27FF47F03D78}" type="slidenum">
              <a:rPr kumimoji="0" lang="en-GB" sz="1200" b="0" i="0" u="none" strike="noStrike" kern="1200" cap="none" spc="0" normalizeH="0" baseline="0" noProof="0" smtClean="0">
                <a:ln>
                  <a:noFill/>
                </a:ln>
                <a:solidFill>
                  <a:srgbClr val="000000">
                    <a:tint val="75000"/>
                  </a:srgb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15</a:t>
            </a:fld>
            <a:endParaRPr kumimoji="0" lang="en-GB" sz="1200" b="0" i="0" u="none" strike="noStrike" kern="1200" cap="none" spc="0" normalizeH="0" baseline="0" noProof="0">
              <a:ln>
                <a:noFill/>
              </a:ln>
              <a:solidFill>
                <a:srgbClr val="000000">
                  <a:tint val="75000"/>
                </a:srgb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62980207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F76D0F-4D7C-4AEA-8913-65D05406C710}"/>
              </a:ext>
            </a:extLst>
          </p:cNvPr>
          <p:cNvSpPr>
            <a:spLocks noGrp="1"/>
          </p:cNvSpPr>
          <p:nvPr>
            <p:ph type="title"/>
          </p:nvPr>
        </p:nvSpPr>
        <p:spPr>
          <a:xfrm>
            <a:off x="184230" y="136525"/>
            <a:ext cx="11823539" cy="737364"/>
          </a:xfrm>
        </p:spPr>
        <p:txBody>
          <a:bodyPr>
            <a:normAutofit/>
          </a:bodyPr>
          <a:lstStyle/>
          <a:p>
            <a:r>
              <a:rPr lang="en-GB" sz="3200" b="1" dirty="0">
                <a:solidFill>
                  <a:srgbClr val="C00000"/>
                </a:solidFill>
                <a:latin typeface="Arial Narrow" panose="020B0606020202030204" pitchFamily="34" charset="0"/>
              </a:rPr>
              <a:t>Operationalization of research: </a:t>
            </a:r>
            <a:r>
              <a:rPr lang="en-GB" sz="3200" b="1" i="1" dirty="0" err="1">
                <a:solidFill>
                  <a:srgbClr val="C00000"/>
                </a:solidFill>
                <a:latin typeface="Arial Narrow" panose="020B0606020202030204" pitchFamily="34" charset="0"/>
              </a:rPr>
              <a:t>Linkagency</a:t>
            </a:r>
            <a:r>
              <a:rPr lang="en-GB" sz="3200" b="1" i="1" dirty="0">
                <a:solidFill>
                  <a:srgbClr val="C00000"/>
                </a:solidFill>
                <a:latin typeface="Arial Narrow" panose="020B0606020202030204" pitchFamily="34" charset="0"/>
              </a:rPr>
              <a:t>?</a:t>
            </a:r>
            <a:endParaRPr lang="en-GB" sz="3200" b="1" dirty="0">
              <a:solidFill>
                <a:srgbClr val="C00000"/>
              </a:solidFill>
              <a:latin typeface="Arial Narrow" panose="020B0606020202030204" pitchFamily="34" charset="0"/>
            </a:endParaRPr>
          </a:p>
        </p:txBody>
      </p:sp>
      <p:sp>
        <p:nvSpPr>
          <p:cNvPr id="3" name="Content Placeholder 2">
            <a:extLst>
              <a:ext uri="{FF2B5EF4-FFF2-40B4-BE49-F238E27FC236}">
                <a16:creationId xmlns:a16="http://schemas.microsoft.com/office/drawing/2014/main" id="{1D8CDA93-1CBF-4567-9E50-A94CC266F464}"/>
              </a:ext>
            </a:extLst>
          </p:cNvPr>
          <p:cNvSpPr>
            <a:spLocks noGrp="1"/>
          </p:cNvSpPr>
          <p:nvPr>
            <p:ph idx="1"/>
          </p:nvPr>
        </p:nvSpPr>
        <p:spPr>
          <a:xfrm>
            <a:off x="184229" y="873889"/>
            <a:ext cx="11823539" cy="5752616"/>
          </a:xfrm>
        </p:spPr>
        <p:txBody>
          <a:bodyPr>
            <a:normAutofit fontScale="85000" lnSpcReduction="20000"/>
          </a:bodyPr>
          <a:lstStyle/>
          <a:p>
            <a:pPr>
              <a:lnSpc>
                <a:spcPct val="120000"/>
              </a:lnSpc>
              <a:spcBef>
                <a:spcPts val="0"/>
              </a:spcBef>
              <a:spcAft>
                <a:spcPts val="2400"/>
              </a:spcAft>
            </a:pPr>
            <a:r>
              <a:rPr lang="en-GB" dirty="0">
                <a:latin typeface="Arial Narrow" panose="020B0606020202030204" pitchFamily="34" charset="0"/>
              </a:rPr>
              <a:t>This can be operationalised through the </a:t>
            </a:r>
            <a:r>
              <a:rPr lang="en-GB" i="1" dirty="0" err="1">
                <a:latin typeface="Arial Narrow" panose="020B0606020202030204" pitchFamily="34" charset="0"/>
              </a:rPr>
              <a:t>linkagency</a:t>
            </a:r>
            <a:r>
              <a:rPr lang="en-GB" dirty="0">
                <a:latin typeface="Arial Narrow" panose="020B0606020202030204" pitchFamily="34" charset="0"/>
              </a:rPr>
              <a:t> approach, which connects three components: linkages, which are the economic activities, processes or phenomena that, broadly speaking, lead to other economic activities, processes and phenomena; agencies, like social classes, the state and markets, which do or do not perceive, create, take advantage, articulate and bring about the linkages; and a social theory that unites them, which explains how linkages and agencies interact. </a:t>
            </a:r>
            <a:r>
              <a:rPr lang="en-GB" i="1" dirty="0" err="1">
                <a:latin typeface="Arial Narrow" panose="020B0606020202030204" pitchFamily="34" charset="0"/>
              </a:rPr>
              <a:t>Linkagency</a:t>
            </a:r>
            <a:r>
              <a:rPr lang="en-GB" dirty="0">
                <a:latin typeface="Arial Narrow" panose="020B0606020202030204" pitchFamily="34" charset="0"/>
              </a:rPr>
              <a:t> analysis connects the explanation of what happens – linkages – with that of who is responsible – agencies – and why and how that is done: the interaction between the two.</a:t>
            </a:r>
          </a:p>
          <a:p>
            <a:pPr>
              <a:lnSpc>
                <a:spcPct val="120000"/>
              </a:lnSpc>
              <a:spcBef>
                <a:spcPts val="0"/>
              </a:spcBef>
              <a:spcAft>
                <a:spcPts val="2400"/>
              </a:spcAft>
            </a:pPr>
            <a:r>
              <a:rPr lang="en-GB" dirty="0">
                <a:latin typeface="Arial Narrow" panose="020B0606020202030204" pitchFamily="34" charset="0"/>
              </a:rPr>
              <a:t>The </a:t>
            </a:r>
            <a:r>
              <a:rPr lang="en-GB" i="1" dirty="0" err="1">
                <a:latin typeface="Arial Narrow" panose="020B0606020202030204" pitchFamily="34" charset="0"/>
              </a:rPr>
              <a:t>linkagency</a:t>
            </a:r>
            <a:r>
              <a:rPr lang="en-GB" dirty="0">
                <a:latin typeface="Arial Narrow" panose="020B0606020202030204" pitchFamily="34" charset="0"/>
              </a:rPr>
              <a:t> approach argues that linkages and agencies are not independent of and from each other and of/from the historically class-structured conditions that create them. The agencies that bring about developmental linkages are structured as class and other social interests and relationships and are related to structures of accumulation, in the same way that the forces of production are related to and in conflict with their social organisation. Within this approach, agencies are not free to roam, unconstrained by economic conditions and structures, nor are they incapable of producing change. </a:t>
            </a:r>
          </a:p>
          <a:p>
            <a:pPr>
              <a:lnSpc>
                <a:spcPct val="120000"/>
              </a:lnSpc>
              <a:spcBef>
                <a:spcPts val="0"/>
              </a:spcBef>
              <a:spcAft>
                <a:spcPts val="2400"/>
              </a:spcAft>
            </a:pPr>
            <a:endParaRPr lang="en-GB" dirty="0">
              <a:latin typeface="Arial Narrow" panose="020B0606020202030204" pitchFamily="34" charset="0"/>
            </a:endParaRPr>
          </a:p>
        </p:txBody>
      </p:sp>
      <p:sp>
        <p:nvSpPr>
          <p:cNvPr id="4" name="Slide Number Placeholder 3">
            <a:extLst>
              <a:ext uri="{FF2B5EF4-FFF2-40B4-BE49-F238E27FC236}">
                <a16:creationId xmlns:a16="http://schemas.microsoft.com/office/drawing/2014/main" id="{73A194C4-3E91-4304-916C-79FC9833F450}"/>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C71C3B5-8852-49F0-BEC0-27FF47F03D78}" type="slidenum">
              <a:rPr kumimoji="0" lang="en-GB" sz="1200" b="0" i="0" u="none" strike="noStrike" kern="1200" cap="none" spc="0" normalizeH="0" baseline="0" noProof="0" smtClean="0">
                <a:ln>
                  <a:noFill/>
                </a:ln>
                <a:solidFill>
                  <a:srgbClr val="000000">
                    <a:tint val="75000"/>
                  </a:srgb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16</a:t>
            </a:fld>
            <a:endParaRPr kumimoji="0" lang="en-GB" sz="1200" b="0" i="0" u="none" strike="noStrike" kern="1200" cap="none" spc="0" normalizeH="0" baseline="0" noProof="0">
              <a:ln>
                <a:noFill/>
              </a:ln>
              <a:solidFill>
                <a:srgbClr val="000000">
                  <a:tint val="75000"/>
                </a:srgb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430670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F76D0F-4D7C-4AEA-8913-65D05406C710}"/>
              </a:ext>
            </a:extLst>
          </p:cNvPr>
          <p:cNvSpPr>
            <a:spLocks noGrp="1"/>
          </p:cNvSpPr>
          <p:nvPr>
            <p:ph type="title"/>
          </p:nvPr>
        </p:nvSpPr>
        <p:spPr>
          <a:xfrm>
            <a:off x="266219" y="136525"/>
            <a:ext cx="11690430" cy="737364"/>
          </a:xfrm>
        </p:spPr>
        <p:txBody>
          <a:bodyPr>
            <a:normAutofit/>
          </a:bodyPr>
          <a:lstStyle/>
          <a:p>
            <a:r>
              <a:rPr lang="en-GB" sz="3200" b="1" dirty="0">
                <a:solidFill>
                  <a:srgbClr val="C00000"/>
                </a:solidFill>
                <a:latin typeface="Arial Narrow" panose="020B0606020202030204" pitchFamily="34" charset="0"/>
              </a:rPr>
              <a:t>Accumulation and social reproduction of capital</a:t>
            </a:r>
          </a:p>
        </p:txBody>
      </p:sp>
      <p:sp>
        <p:nvSpPr>
          <p:cNvPr id="3" name="Content Placeholder 2">
            <a:extLst>
              <a:ext uri="{FF2B5EF4-FFF2-40B4-BE49-F238E27FC236}">
                <a16:creationId xmlns:a16="http://schemas.microsoft.com/office/drawing/2014/main" id="{1D8CDA93-1CBF-4567-9E50-A94CC266F464}"/>
              </a:ext>
            </a:extLst>
          </p:cNvPr>
          <p:cNvSpPr>
            <a:spLocks noGrp="1"/>
          </p:cNvSpPr>
          <p:nvPr>
            <p:ph idx="1"/>
          </p:nvPr>
        </p:nvSpPr>
        <p:spPr>
          <a:xfrm>
            <a:off x="266218" y="1134319"/>
            <a:ext cx="11690430" cy="5492186"/>
          </a:xfrm>
        </p:spPr>
        <p:txBody>
          <a:bodyPr>
            <a:normAutofit/>
          </a:bodyPr>
          <a:lstStyle/>
          <a:p>
            <a:pPr>
              <a:lnSpc>
                <a:spcPct val="120000"/>
              </a:lnSpc>
              <a:spcBef>
                <a:spcPts val="0"/>
              </a:spcBef>
              <a:spcAft>
                <a:spcPts val="2400"/>
              </a:spcAft>
            </a:pPr>
            <a:r>
              <a:rPr lang="en-GB" dirty="0">
                <a:latin typeface="Arial Narrow" panose="020B0606020202030204" pitchFamily="34" charset="0"/>
              </a:rPr>
              <a:t>The expansion, evolution, crises and changes that occur within capitalism and that relate the three levels of historical specificity mentioned before can only be understood from a systemic perspective of how capitalism works. Thus, we need to start from defining what capital accumulation is, to identify what are the social, economic and political processes that we need to study and for which we need to find a single and coherent, historical narrative.</a:t>
            </a:r>
          </a:p>
        </p:txBody>
      </p:sp>
      <p:sp>
        <p:nvSpPr>
          <p:cNvPr id="4" name="Slide Number Placeholder 3">
            <a:extLst>
              <a:ext uri="{FF2B5EF4-FFF2-40B4-BE49-F238E27FC236}">
                <a16:creationId xmlns:a16="http://schemas.microsoft.com/office/drawing/2014/main" id="{73A194C4-3E91-4304-916C-79FC9833F450}"/>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C71C3B5-8852-49F0-BEC0-27FF47F03D78}" type="slidenum">
              <a:rPr kumimoji="0" lang="en-GB" sz="1200" b="0" i="0" u="none" strike="noStrike" kern="1200" cap="none" spc="0" normalizeH="0" baseline="0" noProof="0" smtClean="0">
                <a:ln>
                  <a:noFill/>
                </a:ln>
                <a:solidFill>
                  <a:srgbClr val="000000">
                    <a:tint val="75000"/>
                  </a:srgb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17</a:t>
            </a:fld>
            <a:endParaRPr kumimoji="0" lang="en-GB" sz="1200" b="0" i="0" u="none" strike="noStrike" kern="1200" cap="none" spc="0" normalizeH="0" baseline="0" noProof="0">
              <a:ln>
                <a:noFill/>
              </a:ln>
              <a:solidFill>
                <a:srgbClr val="000000">
                  <a:tint val="75000"/>
                </a:srgb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35000678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F76D0F-4D7C-4AEA-8913-65D05406C710}"/>
              </a:ext>
            </a:extLst>
          </p:cNvPr>
          <p:cNvSpPr>
            <a:spLocks noGrp="1"/>
          </p:cNvSpPr>
          <p:nvPr>
            <p:ph type="title"/>
          </p:nvPr>
        </p:nvSpPr>
        <p:spPr>
          <a:xfrm>
            <a:off x="266219" y="136525"/>
            <a:ext cx="11690430" cy="737364"/>
          </a:xfrm>
        </p:spPr>
        <p:txBody>
          <a:bodyPr>
            <a:normAutofit/>
          </a:bodyPr>
          <a:lstStyle/>
          <a:p>
            <a:r>
              <a:rPr lang="en-GB" sz="3200" b="1" dirty="0">
                <a:solidFill>
                  <a:srgbClr val="C00000"/>
                </a:solidFill>
                <a:latin typeface="Arial Narrow" panose="020B0606020202030204" pitchFamily="34" charset="0"/>
              </a:rPr>
              <a:t>Accumulation and social reproduction of capital</a:t>
            </a:r>
          </a:p>
        </p:txBody>
      </p:sp>
      <p:sp>
        <p:nvSpPr>
          <p:cNvPr id="3" name="Content Placeholder 2">
            <a:extLst>
              <a:ext uri="{FF2B5EF4-FFF2-40B4-BE49-F238E27FC236}">
                <a16:creationId xmlns:a16="http://schemas.microsoft.com/office/drawing/2014/main" id="{1D8CDA93-1CBF-4567-9E50-A94CC266F464}"/>
              </a:ext>
            </a:extLst>
          </p:cNvPr>
          <p:cNvSpPr>
            <a:spLocks noGrp="1"/>
          </p:cNvSpPr>
          <p:nvPr>
            <p:ph idx="1"/>
          </p:nvPr>
        </p:nvSpPr>
        <p:spPr>
          <a:xfrm>
            <a:off x="266218" y="1134319"/>
            <a:ext cx="11690430" cy="5587156"/>
          </a:xfrm>
        </p:spPr>
        <p:txBody>
          <a:bodyPr>
            <a:normAutofit/>
          </a:bodyPr>
          <a:lstStyle/>
          <a:p>
            <a:pPr>
              <a:lnSpc>
                <a:spcPct val="120000"/>
              </a:lnSpc>
              <a:spcBef>
                <a:spcPts val="0"/>
              </a:spcBef>
              <a:spcAft>
                <a:spcPts val="2400"/>
              </a:spcAft>
            </a:pPr>
            <a:r>
              <a:rPr lang="en-GB" dirty="0">
                <a:latin typeface="Arial Narrow" panose="020B0606020202030204" pitchFamily="34" charset="0"/>
              </a:rPr>
              <a:t>Accumulation of capital, which is a socioeconomic and political process by which wage work is created and commoditization and the dominance of the profit motive expand to the entire domain of society, comprises different but inter-related elements, which are historically dynamic:</a:t>
            </a:r>
          </a:p>
          <a:p>
            <a:pPr lvl="1">
              <a:lnSpc>
                <a:spcPct val="120000"/>
              </a:lnSpc>
              <a:spcBef>
                <a:spcPts val="0"/>
              </a:spcBef>
              <a:spcAft>
                <a:spcPts val="2400"/>
              </a:spcAft>
            </a:pPr>
            <a:r>
              <a:rPr lang="en-GB" dirty="0">
                <a:latin typeface="Arial Narrow" panose="020B0606020202030204" pitchFamily="34" charset="0"/>
              </a:rPr>
              <a:t>The expropriation and reorganization of resources and labour and their concentration under the control of capital, which involves the separation of labour from the ownership and control of the main means of production and their transformation into wage workers;</a:t>
            </a:r>
          </a:p>
          <a:p>
            <a:pPr lvl="1">
              <a:lnSpc>
                <a:spcPct val="120000"/>
              </a:lnSpc>
              <a:spcBef>
                <a:spcPts val="0"/>
              </a:spcBef>
              <a:spcAft>
                <a:spcPts val="2400"/>
              </a:spcAft>
            </a:pPr>
            <a:r>
              <a:rPr lang="en-GB" dirty="0">
                <a:latin typeface="Arial Narrow" panose="020B0606020202030204" pitchFamily="34" charset="0"/>
              </a:rPr>
              <a:t>The expansion of productive capacities, and, at the same time, the exclusion of many social groups from the access to and benefits from such capacities, except as labour or casual labour;</a:t>
            </a:r>
          </a:p>
          <a:p>
            <a:pPr>
              <a:lnSpc>
                <a:spcPct val="120000"/>
              </a:lnSpc>
              <a:spcBef>
                <a:spcPts val="0"/>
              </a:spcBef>
              <a:spcAft>
                <a:spcPts val="2400"/>
              </a:spcAft>
            </a:pPr>
            <a:endParaRPr lang="en-GB" dirty="0">
              <a:latin typeface="Arial Narrow" panose="020B0606020202030204" pitchFamily="34" charset="0"/>
            </a:endParaRPr>
          </a:p>
          <a:p>
            <a:pPr>
              <a:lnSpc>
                <a:spcPct val="120000"/>
              </a:lnSpc>
              <a:spcBef>
                <a:spcPts val="0"/>
              </a:spcBef>
              <a:spcAft>
                <a:spcPts val="2400"/>
              </a:spcAft>
            </a:pPr>
            <a:endParaRPr lang="en-GB" b="1" dirty="0">
              <a:latin typeface="Arial Narrow" panose="020B0606020202030204" pitchFamily="34" charset="0"/>
            </a:endParaRPr>
          </a:p>
          <a:p>
            <a:pPr>
              <a:lnSpc>
                <a:spcPct val="120000"/>
              </a:lnSpc>
              <a:spcBef>
                <a:spcPts val="0"/>
              </a:spcBef>
              <a:spcAft>
                <a:spcPts val="2400"/>
              </a:spcAft>
            </a:pPr>
            <a:endParaRPr lang="en-GB" b="1" dirty="0">
              <a:latin typeface="Arial Narrow" panose="020B0606020202030204" pitchFamily="34" charset="0"/>
            </a:endParaRPr>
          </a:p>
          <a:p>
            <a:pPr>
              <a:lnSpc>
                <a:spcPct val="120000"/>
              </a:lnSpc>
              <a:spcBef>
                <a:spcPts val="0"/>
              </a:spcBef>
              <a:spcAft>
                <a:spcPts val="2400"/>
              </a:spcAft>
            </a:pPr>
            <a:endParaRPr lang="en-GB" dirty="0">
              <a:latin typeface="Arial Narrow" panose="020B0606020202030204" pitchFamily="34" charset="0"/>
            </a:endParaRPr>
          </a:p>
        </p:txBody>
      </p:sp>
      <p:sp>
        <p:nvSpPr>
          <p:cNvPr id="4" name="Slide Number Placeholder 3">
            <a:extLst>
              <a:ext uri="{FF2B5EF4-FFF2-40B4-BE49-F238E27FC236}">
                <a16:creationId xmlns:a16="http://schemas.microsoft.com/office/drawing/2014/main" id="{73A194C4-3E91-4304-916C-79FC9833F450}"/>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C71C3B5-8852-49F0-BEC0-27FF47F03D78}" type="slidenum">
              <a:rPr kumimoji="0" lang="en-GB" sz="1200" b="0" i="0" u="none" strike="noStrike" kern="1200" cap="none" spc="0" normalizeH="0" baseline="0" noProof="0" smtClean="0">
                <a:ln>
                  <a:noFill/>
                </a:ln>
                <a:solidFill>
                  <a:srgbClr val="000000">
                    <a:tint val="75000"/>
                  </a:srgb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18</a:t>
            </a:fld>
            <a:endParaRPr kumimoji="0" lang="en-GB" sz="1200" b="0" i="0" u="none" strike="noStrike" kern="1200" cap="none" spc="0" normalizeH="0" baseline="0" noProof="0">
              <a:ln>
                <a:noFill/>
              </a:ln>
              <a:solidFill>
                <a:srgbClr val="000000">
                  <a:tint val="75000"/>
                </a:srgb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23059418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F76D0F-4D7C-4AEA-8913-65D05406C710}"/>
              </a:ext>
            </a:extLst>
          </p:cNvPr>
          <p:cNvSpPr>
            <a:spLocks noGrp="1"/>
          </p:cNvSpPr>
          <p:nvPr>
            <p:ph type="title"/>
          </p:nvPr>
        </p:nvSpPr>
        <p:spPr>
          <a:xfrm>
            <a:off x="266219" y="136525"/>
            <a:ext cx="11690430" cy="737364"/>
          </a:xfrm>
        </p:spPr>
        <p:txBody>
          <a:bodyPr>
            <a:normAutofit/>
          </a:bodyPr>
          <a:lstStyle/>
          <a:p>
            <a:r>
              <a:rPr lang="en-GB" sz="3200" b="1" dirty="0">
                <a:solidFill>
                  <a:srgbClr val="C00000"/>
                </a:solidFill>
                <a:latin typeface="Arial Narrow" panose="020B0606020202030204" pitchFamily="34" charset="0"/>
              </a:rPr>
              <a:t>Accumulation and social reproduction of capital</a:t>
            </a:r>
          </a:p>
        </p:txBody>
      </p:sp>
      <p:sp>
        <p:nvSpPr>
          <p:cNvPr id="3" name="Content Placeholder 2">
            <a:extLst>
              <a:ext uri="{FF2B5EF4-FFF2-40B4-BE49-F238E27FC236}">
                <a16:creationId xmlns:a16="http://schemas.microsoft.com/office/drawing/2014/main" id="{1D8CDA93-1CBF-4567-9E50-A94CC266F464}"/>
              </a:ext>
            </a:extLst>
          </p:cNvPr>
          <p:cNvSpPr>
            <a:spLocks noGrp="1"/>
          </p:cNvSpPr>
          <p:nvPr>
            <p:ph idx="1"/>
          </p:nvPr>
        </p:nvSpPr>
        <p:spPr>
          <a:xfrm>
            <a:off x="266218" y="1134319"/>
            <a:ext cx="11690430" cy="5587156"/>
          </a:xfrm>
        </p:spPr>
        <p:txBody>
          <a:bodyPr>
            <a:normAutofit lnSpcReduction="10000"/>
          </a:bodyPr>
          <a:lstStyle/>
          <a:p>
            <a:pPr lvl="1">
              <a:lnSpc>
                <a:spcPct val="120000"/>
              </a:lnSpc>
              <a:spcBef>
                <a:spcPts val="0"/>
              </a:spcBef>
              <a:spcAft>
                <a:spcPts val="2400"/>
              </a:spcAft>
            </a:pPr>
            <a:r>
              <a:rPr lang="en-GB" dirty="0">
                <a:latin typeface="Arial Narrow" panose="020B0606020202030204" pitchFamily="34" charset="0"/>
              </a:rPr>
              <a:t>The expansion of the capitalist organization of production within the society (through privatization and public/private partnerships, leading to increasing commoditization, including that of labour power) to areas/sectors/activities where capital was excluded from before, like all non-economic activities that are crucial for social reproduction of labour and capital (and, therefore, transforming public into private goods and services, thus creating new profit opportunities for capital while excluding social groups, particularly the poor, from access to such goods and services).</a:t>
            </a:r>
          </a:p>
          <a:p>
            <a:pPr lvl="1">
              <a:lnSpc>
                <a:spcPct val="120000"/>
              </a:lnSpc>
              <a:spcBef>
                <a:spcPts val="0"/>
              </a:spcBef>
              <a:spcAft>
                <a:spcPts val="2400"/>
              </a:spcAft>
            </a:pPr>
            <a:r>
              <a:rPr lang="en-GB" dirty="0">
                <a:latin typeface="Arial Narrow" panose="020B0606020202030204" pitchFamily="34" charset="0"/>
              </a:rPr>
              <a:t>The integration of finance with industrial capital, and the formation of financial capital, which is vital for globalization of capital and, at a later stage, financialization of capital accumulation.</a:t>
            </a:r>
          </a:p>
          <a:p>
            <a:pPr lvl="1">
              <a:lnSpc>
                <a:spcPct val="120000"/>
              </a:lnSpc>
              <a:spcBef>
                <a:spcPts val="0"/>
              </a:spcBef>
              <a:spcAft>
                <a:spcPts val="2400"/>
              </a:spcAft>
            </a:pPr>
            <a:r>
              <a:rPr lang="en-GB" dirty="0">
                <a:solidFill>
                  <a:srgbClr val="000000"/>
                </a:solidFill>
                <a:latin typeface="Arial Narrow" panose="020B0606020202030204" pitchFamily="34" charset="0"/>
              </a:rPr>
              <a:t>The increasing concentration and centralization of capital (leading to fewer and larger economic units, from banks to productive units, and to the dominance of multinational capital and multinational production chains).</a:t>
            </a:r>
            <a:endParaRPr lang="en-GB" dirty="0">
              <a:latin typeface="Arial Narrow" panose="020B0606020202030204" pitchFamily="34" charset="0"/>
            </a:endParaRPr>
          </a:p>
          <a:p>
            <a:pPr marL="0" indent="0">
              <a:lnSpc>
                <a:spcPct val="120000"/>
              </a:lnSpc>
              <a:spcBef>
                <a:spcPts val="0"/>
              </a:spcBef>
              <a:spcAft>
                <a:spcPts val="2400"/>
              </a:spcAft>
              <a:buNone/>
            </a:pPr>
            <a:endParaRPr lang="en-GB" dirty="0">
              <a:latin typeface="Arial Narrow" panose="020B0606020202030204" pitchFamily="34" charset="0"/>
            </a:endParaRPr>
          </a:p>
          <a:p>
            <a:pPr>
              <a:lnSpc>
                <a:spcPct val="120000"/>
              </a:lnSpc>
              <a:spcBef>
                <a:spcPts val="0"/>
              </a:spcBef>
              <a:spcAft>
                <a:spcPts val="2400"/>
              </a:spcAft>
            </a:pPr>
            <a:endParaRPr lang="en-GB" dirty="0">
              <a:latin typeface="Arial Narrow" panose="020B0606020202030204" pitchFamily="34" charset="0"/>
            </a:endParaRPr>
          </a:p>
          <a:p>
            <a:pPr>
              <a:lnSpc>
                <a:spcPct val="120000"/>
              </a:lnSpc>
              <a:spcBef>
                <a:spcPts val="0"/>
              </a:spcBef>
              <a:spcAft>
                <a:spcPts val="2400"/>
              </a:spcAft>
            </a:pPr>
            <a:endParaRPr lang="en-GB" b="1" dirty="0">
              <a:latin typeface="Arial Narrow" panose="020B0606020202030204" pitchFamily="34" charset="0"/>
            </a:endParaRPr>
          </a:p>
          <a:p>
            <a:pPr>
              <a:lnSpc>
                <a:spcPct val="120000"/>
              </a:lnSpc>
              <a:spcBef>
                <a:spcPts val="0"/>
              </a:spcBef>
              <a:spcAft>
                <a:spcPts val="2400"/>
              </a:spcAft>
            </a:pPr>
            <a:endParaRPr lang="en-GB" b="1" dirty="0">
              <a:latin typeface="Arial Narrow" panose="020B0606020202030204" pitchFamily="34" charset="0"/>
            </a:endParaRPr>
          </a:p>
          <a:p>
            <a:pPr>
              <a:lnSpc>
                <a:spcPct val="120000"/>
              </a:lnSpc>
              <a:spcBef>
                <a:spcPts val="0"/>
              </a:spcBef>
              <a:spcAft>
                <a:spcPts val="2400"/>
              </a:spcAft>
            </a:pPr>
            <a:endParaRPr lang="en-GB" dirty="0">
              <a:latin typeface="Arial Narrow" panose="020B0606020202030204" pitchFamily="34" charset="0"/>
            </a:endParaRPr>
          </a:p>
        </p:txBody>
      </p:sp>
      <p:sp>
        <p:nvSpPr>
          <p:cNvPr id="4" name="Slide Number Placeholder 3">
            <a:extLst>
              <a:ext uri="{FF2B5EF4-FFF2-40B4-BE49-F238E27FC236}">
                <a16:creationId xmlns:a16="http://schemas.microsoft.com/office/drawing/2014/main" id="{73A194C4-3E91-4304-916C-79FC9833F450}"/>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C71C3B5-8852-49F0-BEC0-27FF47F03D78}" type="slidenum">
              <a:rPr kumimoji="0" lang="en-GB" sz="1200" b="0" i="0" u="none" strike="noStrike" kern="1200" cap="none" spc="0" normalizeH="0" baseline="0" noProof="0" smtClean="0">
                <a:ln>
                  <a:noFill/>
                </a:ln>
                <a:solidFill>
                  <a:srgbClr val="000000">
                    <a:tint val="75000"/>
                  </a:srgb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19</a:t>
            </a:fld>
            <a:endParaRPr kumimoji="0" lang="en-GB" sz="1200" b="0" i="0" u="none" strike="noStrike" kern="1200" cap="none" spc="0" normalizeH="0" baseline="0" noProof="0">
              <a:ln>
                <a:noFill/>
              </a:ln>
              <a:solidFill>
                <a:srgbClr val="000000">
                  <a:tint val="75000"/>
                </a:srgb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5754371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B54C10-565E-42FE-8885-8992A342F288}"/>
              </a:ext>
            </a:extLst>
          </p:cNvPr>
          <p:cNvSpPr>
            <a:spLocks noGrp="1"/>
          </p:cNvSpPr>
          <p:nvPr>
            <p:ph type="title"/>
          </p:nvPr>
        </p:nvSpPr>
        <p:spPr>
          <a:xfrm>
            <a:off x="312516" y="107577"/>
            <a:ext cx="11551535" cy="696864"/>
          </a:xfrm>
        </p:spPr>
        <p:txBody>
          <a:bodyPr>
            <a:normAutofit/>
          </a:bodyPr>
          <a:lstStyle/>
          <a:p>
            <a:r>
              <a:rPr lang="en-GB" sz="3200" b="1" dirty="0">
                <a:solidFill>
                  <a:srgbClr val="CC3300"/>
                </a:solidFill>
                <a:latin typeface="Arial Narrow" panose="020B0606020202030204" pitchFamily="34" charset="0"/>
              </a:rPr>
              <a:t>Structure of the presentation</a:t>
            </a:r>
          </a:p>
        </p:txBody>
      </p:sp>
      <p:sp>
        <p:nvSpPr>
          <p:cNvPr id="3" name="Content Placeholder 2">
            <a:extLst>
              <a:ext uri="{FF2B5EF4-FFF2-40B4-BE49-F238E27FC236}">
                <a16:creationId xmlns:a16="http://schemas.microsoft.com/office/drawing/2014/main" id="{2F90ED84-3CC6-4D66-A7E3-13E999A43ECC}"/>
              </a:ext>
            </a:extLst>
          </p:cNvPr>
          <p:cNvSpPr>
            <a:spLocks noGrp="1"/>
          </p:cNvSpPr>
          <p:nvPr>
            <p:ph idx="1"/>
          </p:nvPr>
        </p:nvSpPr>
        <p:spPr>
          <a:xfrm>
            <a:off x="312516" y="1001210"/>
            <a:ext cx="11551535" cy="5686461"/>
          </a:xfrm>
        </p:spPr>
        <p:txBody>
          <a:bodyPr>
            <a:normAutofit fontScale="70000" lnSpcReduction="20000"/>
          </a:bodyPr>
          <a:lstStyle/>
          <a:p>
            <a:pPr>
              <a:lnSpc>
                <a:spcPct val="114000"/>
              </a:lnSpc>
              <a:spcBef>
                <a:spcPts val="0"/>
              </a:spcBef>
              <a:spcAft>
                <a:spcPts val="2400"/>
              </a:spcAft>
            </a:pPr>
            <a:r>
              <a:rPr lang="en-GB" dirty="0">
                <a:latin typeface="Arial Narrow" panose="020B0606020202030204" pitchFamily="34" charset="0"/>
              </a:rPr>
              <a:t>Method of Economic Research</a:t>
            </a:r>
          </a:p>
          <a:p>
            <a:pPr lvl="1">
              <a:lnSpc>
                <a:spcPct val="114000"/>
              </a:lnSpc>
              <a:spcBef>
                <a:spcPts val="0"/>
              </a:spcBef>
              <a:spcAft>
                <a:spcPts val="2400"/>
              </a:spcAft>
            </a:pPr>
            <a:r>
              <a:rPr lang="en-GB" dirty="0">
                <a:latin typeface="Arial Narrow" panose="020B0606020202030204" pitchFamily="34" charset="0"/>
              </a:rPr>
              <a:t>Location in history</a:t>
            </a:r>
          </a:p>
          <a:p>
            <a:pPr lvl="1">
              <a:lnSpc>
                <a:spcPct val="114000"/>
              </a:lnSpc>
              <a:spcBef>
                <a:spcPts val="0"/>
              </a:spcBef>
              <a:spcAft>
                <a:spcPts val="2400"/>
              </a:spcAft>
            </a:pPr>
            <a:r>
              <a:rPr lang="en-GB" dirty="0">
                <a:latin typeface="Arial Narrow" panose="020B0606020202030204" pitchFamily="34" charset="0"/>
              </a:rPr>
              <a:t>Operationalization of research: </a:t>
            </a:r>
            <a:r>
              <a:rPr lang="en-GB" i="1" dirty="0" err="1">
                <a:latin typeface="Arial Narrow" panose="020B0606020202030204" pitchFamily="34" charset="0"/>
              </a:rPr>
              <a:t>linkagency</a:t>
            </a:r>
            <a:endParaRPr lang="en-GB" dirty="0">
              <a:latin typeface="Arial Narrow" panose="020B0606020202030204" pitchFamily="34" charset="0"/>
            </a:endParaRPr>
          </a:p>
          <a:p>
            <a:pPr lvl="1">
              <a:lnSpc>
                <a:spcPct val="114000"/>
              </a:lnSpc>
              <a:spcBef>
                <a:spcPts val="0"/>
              </a:spcBef>
              <a:spcAft>
                <a:spcPts val="2400"/>
              </a:spcAft>
            </a:pPr>
            <a:r>
              <a:rPr lang="en-GB" dirty="0">
                <a:latin typeface="Arial Narrow" panose="020B0606020202030204" pitchFamily="34" charset="0"/>
              </a:rPr>
              <a:t>Accumulation and social reproduction of capital – what is that?</a:t>
            </a:r>
          </a:p>
          <a:p>
            <a:pPr lvl="1">
              <a:lnSpc>
                <a:spcPct val="114000"/>
              </a:lnSpc>
              <a:spcBef>
                <a:spcPts val="0"/>
              </a:spcBef>
              <a:spcAft>
                <a:spcPts val="2400"/>
              </a:spcAft>
            </a:pPr>
            <a:r>
              <a:rPr lang="en-GB" dirty="0">
                <a:latin typeface="Arial Narrow" panose="020B0606020202030204" pitchFamily="34" charset="0"/>
              </a:rPr>
              <a:t>Structures of accumulation – linkages/pressures and agents</a:t>
            </a:r>
          </a:p>
          <a:p>
            <a:pPr lvl="1">
              <a:lnSpc>
                <a:spcPct val="114000"/>
              </a:lnSpc>
              <a:spcBef>
                <a:spcPts val="0"/>
              </a:spcBef>
              <a:spcAft>
                <a:spcPts val="2400"/>
              </a:spcAft>
            </a:pPr>
            <a:r>
              <a:rPr lang="en-GB" dirty="0">
                <a:latin typeface="Arial Narrow" panose="020B0606020202030204" pitchFamily="34" charset="0"/>
              </a:rPr>
              <a:t>Global nature of capitalism and interaction with domestic class formation and class struggle</a:t>
            </a:r>
          </a:p>
          <a:p>
            <a:pPr>
              <a:lnSpc>
                <a:spcPct val="114000"/>
              </a:lnSpc>
              <a:spcBef>
                <a:spcPts val="0"/>
              </a:spcBef>
              <a:spcAft>
                <a:spcPts val="2400"/>
              </a:spcAft>
            </a:pPr>
            <a:r>
              <a:rPr lang="en-GB" dirty="0">
                <a:latin typeface="Arial Narrow" panose="020B0606020202030204" pitchFamily="34" charset="0"/>
              </a:rPr>
              <a:t>Data generation and organization</a:t>
            </a:r>
          </a:p>
          <a:p>
            <a:pPr>
              <a:lnSpc>
                <a:spcPct val="114000"/>
              </a:lnSpc>
              <a:spcBef>
                <a:spcPts val="0"/>
              </a:spcBef>
              <a:spcAft>
                <a:spcPts val="2400"/>
              </a:spcAft>
            </a:pPr>
            <a:r>
              <a:rPr lang="en-GB" dirty="0">
                <a:latin typeface="Arial Narrow" panose="020B0606020202030204" pitchFamily="34" charset="0"/>
              </a:rPr>
              <a:t>The extractive economy in Mozambique</a:t>
            </a:r>
          </a:p>
          <a:p>
            <a:pPr>
              <a:lnSpc>
                <a:spcPct val="114000"/>
              </a:lnSpc>
              <a:spcBef>
                <a:spcPts val="0"/>
              </a:spcBef>
              <a:spcAft>
                <a:spcPts val="2400"/>
              </a:spcAft>
            </a:pPr>
            <a:r>
              <a:rPr lang="en-GB" dirty="0">
                <a:latin typeface="Arial Narrow" panose="020B0606020202030204" pitchFamily="34" charset="0"/>
              </a:rPr>
              <a:t>Why does this matter?</a:t>
            </a:r>
          </a:p>
          <a:p>
            <a:pPr>
              <a:lnSpc>
                <a:spcPct val="114000"/>
              </a:lnSpc>
              <a:spcBef>
                <a:spcPts val="0"/>
              </a:spcBef>
              <a:spcAft>
                <a:spcPts val="2400"/>
              </a:spcAft>
            </a:pPr>
            <a:r>
              <a:rPr lang="en-GB" dirty="0">
                <a:latin typeface="Arial Narrow" panose="020B0606020202030204" pitchFamily="34" charset="0"/>
              </a:rPr>
              <a:t>Industrialization as class struggle.</a:t>
            </a:r>
          </a:p>
        </p:txBody>
      </p:sp>
      <p:sp>
        <p:nvSpPr>
          <p:cNvPr id="4" name="Slide Number Placeholder 3">
            <a:extLst>
              <a:ext uri="{FF2B5EF4-FFF2-40B4-BE49-F238E27FC236}">
                <a16:creationId xmlns:a16="http://schemas.microsoft.com/office/drawing/2014/main" id="{47DA4479-0FBD-4895-B05E-A3A748F4D615}"/>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C71C3B5-8852-49F0-BEC0-27FF47F03D78}" type="slidenum">
              <a:rPr kumimoji="0" lang="en-GB" sz="1200" b="0" i="0" u="none" strike="noStrike" kern="1200" cap="none" spc="0" normalizeH="0" baseline="0" noProof="0" smtClean="0">
                <a:ln>
                  <a:noFill/>
                </a:ln>
                <a:solidFill>
                  <a:srgbClr val="000000">
                    <a:tint val="75000"/>
                  </a:srgb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GB" sz="1200" b="0" i="0" u="none" strike="noStrike" kern="1200" cap="none" spc="0" normalizeH="0" baseline="0" noProof="0">
              <a:ln>
                <a:noFill/>
              </a:ln>
              <a:solidFill>
                <a:srgbClr val="000000">
                  <a:tint val="75000"/>
                </a:srgb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28139757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F76D0F-4D7C-4AEA-8913-65D05406C710}"/>
              </a:ext>
            </a:extLst>
          </p:cNvPr>
          <p:cNvSpPr>
            <a:spLocks noGrp="1"/>
          </p:cNvSpPr>
          <p:nvPr>
            <p:ph type="title"/>
          </p:nvPr>
        </p:nvSpPr>
        <p:spPr>
          <a:xfrm>
            <a:off x="266219" y="136525"/>
            <a:ext cx="11690430" cy="737364"/>
          </a:xfrm>
        </p:spPr>
        <p:txBody>
          <a:bodyPr>
            <a:normAutofit/>
          </a:bodyPr>
          <a:lstStyle/>
          <a:p>
            <a:r>
              <a:rPr lang="en-GB" sz="3200" b="1" dirty="0">
                <a:solidFill>
                  <a:srgbClr val="C00000"/>
                </a:solidFill>
                <a:latin typeface="Arial Narrow" panose="020B0606020202030204" pitchFamily="34" charset="0"/>
              </a:rPr>
              <a:t>Accumulation and social reproduction of capital</a:t>
            </a:r>
          </a:p>
        </p:txBody>
      </p:sp>
      <p:sp>
        <p:nvSpPr>
          <p:cNvPr id="3" name="Content Placeholder 2">
            <a:extLst>
              <a:ext uri="{FF2B5EF4-FFF2-40B4-BE49-F238E27FC236}">
                <a16:creationId xmlns:a16="http://schemas.microsoft.com/office/drawing/2014/main" id="{1D8CDA93-1CBF-4567-9E50-A94CC266F464}"/>
              </a:ext>
            </a:extLst>
          </p:cNvPr>
          <p:cNvSpPr>
            <a:spLocks noGrp="1"/>
          </p:cNvSpPr>
          <p:nvPr>
            <p:ph idx="1"/>
          </p:nvPr>
        </p:nvSpPr>
        <p:spPr>
          <a:xfrm>
            <a:off x="266218" y="1134319"/>
            <a:ext cx="11690430" cy="5587156"/>
          </a:xfrm>
        </p:spPr>
        <p:txBody>
          <a:bodyPr>
            <a:normAutofit lnSpcReduction="10000"/>
          </a:bodyPr>
          <a:lstStyle/>
          <a:p>
            <a:pPr lvl="1">
              <a:lnSpc>
                <a:spcPct val="120000"/>
              </a:lnSpc>
              <a:spcBef>
                <a:spcPts val="0"/>
              </a:spcBef>
              <a:spcAft>
                <a:spcPts val="2400"/>
              </a:spcAft>
            </a:pPr>
            <a:r>
              <a:rPr lang="en-GB" dirty="0">
                <a:latin typeface="Arial Narrow" panose="020B0606020202030204" pitchFamily="34" charset="0"/>
              </a:rPr>
              <a:t>The unequal development of capitalism worldwide and also in each nation, meaning: different trajectories, different speeds, unequal integration, unequal societies in the world economy.</a:t>
            </a:r>
          </a:p>
          <a:p>
            <a:pPr lvl="1">
              <a:lnSpc>
                <a:spcPct val="120000"/>
              </a:lnSpc>
              <a:spcBef>
                <a:spcPts val="0"/>
              </a:spcBef>
              <a:spcAft>
                <a:spcPts val="2400"/>
              </a:spcAft>
            </a:pPr>
            <a:r>
              <a:rPr lang="en-GB" dirty="0">
                <a:latin typeface="Arial Narrow" panose="020B0606020202030204" pitchFamily="34" charset="0"/>
              </a:rPr>
              <a:t>The informal subordination of small scale and household production units to the main trends and trajectories of capital accumulation, as these affect the costs of social reproduction of labour and, therefore, the rate of profits – from food production at household level, that directly affect the subsistence costs, to petty commodity production, that directly affect household income, or to small, specialized production units that provide necessary services for the reproduction of labour and capital.</a:t>
            </a:r>
          </a:p>
          <a:p>
            <a:pPr lvl="0">
              <a:lnSpc>
                <a:spcPct val="120000"/>
              </a:lnSpc>
              <a:spcBef>
                <a:spcPts val="0"/>
              </a:spcBef>
              <a:spcAft>
                <a:spcPts val="2400"/>
              </a:spcAft>
            </a:pPr>
            <a:r>
              <a:rPr lang="en-GB" dirty="0">
                <a:solidFill>
                  <a:srgbClr val="000000"/>
                </a:solidFill>
                <a:latin typeface="Arial Narrow" panose="020B0606020202030204" pitchFamily="34" charset="0"/>
              </a:rPr>
              <a:t>Accumulation of capital is not only related to investment in more physical capital, nor it is only a technical or economic question relating research, innovation, skills, capital-labour ratios,...</a:t>
            </a:r>
            <a:endParaRPr lang="en-GB" b="1" dirty="0">
              <a:latin typeface="Arial Narrow" panose="020B0606020202030204" pitchFamily="34" charset="0"/>
            </a:endParaRPr>
          </a:p>
        </p:txBody>
      </p:sp>
      <p:sp>
        <p:nvSpPr>
          <p:cNvPr id="4" name="Slide Number Placeholder 3">
            <a:extLst>
              <a:ext uri="{FF2B5EF4-FFF2-40B4-BE49-F238E27FC236}">
                <a16:creationId xmlns:a16="http://schemas.microsoft.com/office/drawing/2014/main" id="{73A194C4-3E91-4304-916C-79FC9833F450}"/>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C71C3B5-8852-49F0-BEC0-27FF47F03D78}" type="slidenum">
              <a:rPr kumimoji="0" lang="en-GB" sz="1200" b="0" i="0" u="none" strike="noStrike" kern="1200" cap="none" spc="0" normalizeH="0" baseline="0" noProof="0" smtClean="0">
                <a:ln>
                  <a:noFill/>
                </a:ln>
                <a:solidFill>
                  <a:srgbClr val="000000">
                    <a:tint val="75000"/>
                  </a:srgb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20</a:t>
            </a:fld>
            <a:endParaRPr kumimoji="0" lang="en-GB" sz="1200" b="0" i="0" u="none" strike="noStrike" kern="1200" cap="none" spc="0" normalizeH="0" baseline="0" noProof="0">
              <a:ln>
                <a:noFill/>
              </a:ln>
              <a:solidFill>
                <a:srgbClr val="000000">
                  <a:tint val="75000"/>
                </a:srgb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4556068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F76D0F-4D7C-4AEA-8913-65D05406C710}"/>
              </a:ext>
            </a:extLst>
          </p:cNvPr>
          <p:cNvSpPr>
            <a:spLocks noGrp="1"/>
          </p:cNvSpPr>
          <p:nvPr>
            <p:ph type="title"/>
          </p:nvPr>
        </p:nvSpPr>
        <p:spPr>
          <a:xfrm>
            <a:off x="266219" y="136525"/>
            <a:ext cx="11690430" cy="737364"/>
          </a:xfrm>
        </p:spPr>
        <p:txBody>
          <a:bodyPr>
            <a:normAutofit/>
          </a:bodyPr>
          <a:lstStyle/>
          <a:p>
            <a:r>
              <a:rPr lang="en-GB" sz="3200" b="1" dirty="0">
                <a:solidFill>
                  <a:srgbClr val="C00000"/>
                </a:solidFill>
                <a:latin typeface="Arial Narrow" panose="020B0606020202030204" pitchFamily="34" charset="0"/>
              </a:rPr>
              <a:t>Structures of accumulation</a:t>
            </a:r>
          </a:p>
        </p:txBody>
      </p:sp>
      <p:sp>
        <p:nvSpPr>
          <p:cNvPr id="3" name="Content Placeholder 2">
            <a:extLst>
              <a:ext uri="{FF2B5EF4-FFF2-40B4-BE49-F238E27FC236}">
                <a16:creationId xmlns:a16="http://schemas.microsoft.com/office/drawing/2014/main" id="{1D8CDA93-1CBF-4567-9E50-A94CC266F464}"/>
              </a:ext>
            </a:extLst>
          </p:cNvPr>
          <p:cNvSpPr>
            <a:spLocks noGrp="1"/>
          </p:cNvSpPr>
          <p:nvPr>
            <p:ph idx="1"/>
          </p:nvPr>
        </p:nvSpPr>
        <p:spPr>
          <a:xfrm>
            <a:off x="266218" y="1035934"/>
            <a:ext cx="11690430" cy="5590571"/>
          </a:xfrm>
        </p:spPr>
        <p:txBody>
          <a:bodyPr>
            <a:normAutofit fontScale="92500" lnSpcReduction="10000"/>
          </a:bodyPr>
          <a:lstStyle/>
          <a:p>
            <a:pPr>
              <a:lnSpc>
                <a:spcPct val="120000"/>
              </a:lnSpc>
              <a:spcBef>
                <a:spcPts val="0"/>
              </a:spcBef>
              <a:spcAft>
                <a:spcPts val="2400"/>
              </a:spcAft>
            </a:pPr>
            <a:r>
              <a:rPr lang="en-GB" dirty="0">
                <a:latin typeface="Arial Narrow" panose="020B0606020202030204" pitchFamily="34" charset="0"/>
              </a:rPr>
              <a:t>Structures of accumulation are the economic, social, political and technological conditions under which the State, capital and labour interact and fight around the production, appropriation and utilization of surplus. These are shaped by the three levels of historical specificity mentioned above: the general characteristics of capitalism, the specific period of its development globally and local historical and social specificity.</a:t>
            </a:r>
          </a:p>
          <a:p>
            <a:pPr>
              <a:lnSpc>
                <a:spcPct val="120000"/>
              </a:lnSpc>
              <a:spcBef>
                <a:spcPts val="0"/>
              </a:spcBef>
              <a:spcAft>
                <a:spcPts val="2400"/>
              </a:spcAft>
            </a:pPr>
            <a:r>
              <a:rPr lang="en-GB" dirty="0">
                <a:latin typeface="Arial Narrow" panose="020B0606020202030204" pitchFamily="34" charset="0"/>
              </a:rPr>
              <a:t> Specifically, social structures of accumulation come from and also shape the dialectic relationship between economic linkages/pressures and agents, within specific social and historical contexts. Linkages and pressures are not immutable but also set limits, and agents and their formation, interests and motives are not independent of the material conditions set by linkages and pressures, but also affect linkages and pressures – which ones are confronted, how and for what purposes. </a:t>
            </a:r>
          </a:p>
          <a:p>
            <a:pPr>
              <a:lnSpc>
                <a:spcPct val="120000"/>
              </a:lnSpc>
              <a:spcBef>
                <a:spcPts val="0"/>
              </a:spcBef>
              <a:spcAft>
                <a:spcPts val="2400"/>
              </a:spcAft>
            </a:pPr>
            <a:endParaRPr lang="en-GB" b="1" dirty="0">
              <a:latin typeface="Arial Narrow" panose="020B0606020202030204" pitchFamily="34" charset="0"/>
            </a:endParaRPr>
          </a:p>
          <a:p>
            <a:pPr>
              <a:lnSpc>
                <a:spcPct val="120000"/>
              </a:lnSpc>
              <a:spcBef>
                <a:spcPts val="0"/>
              </a:spcBef>
              <a:spcAft>
                <a:spcPts val="2400"/>
              </a:spcAft>
            </a:pPr>
            <a:endParaRPr lang="en-GB" b="1" dirty="0">
              <a:latin typeface="Arial Narrow" panose="020B0606020202030204" pitchFamily="34" charset="0"/>
            </a:endParaRPr>
          </a:p>
          <a:p>
            <a:pPr>
              <a:lnSpc>
                <a:spcPct val="120000"/>
              </a:lnSpc>
              <a:spcBef>
                <a:spcPts val="0"/>
              </a:spcBef>
              <a:spcAft>
                <a:spcPts val="2400"/>
              </a:spcAft>
            </a:pPr>
            <a:endParaRPr lang="en-GB" dirty="0">
              <a:latin typeface="Arial Narrow" panose="020B0606020202030204" pitchFamily="34" charset="0"/>
            </a:endParaRPr>
          </a:p>
        </p:txBody>
      </p:sp>
      <p:sp>
        <p:nvSpPr>
          <p:cNvPr id="4" name="Slide Number Placeholder 3">
            <a:extLst>
              <a:ext uri="{FF2B5EF4-FFF2-40B4-BE49-F238E27FC236}">
                <a16:creationId xmlns:a16="http://schemas.microsoft.com/office/drawing/2014/main" id="{73A194C4-3E91-4304-916C-79FC9833F450}"/>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C71C3B5-8852-49F0-BEC0-27FF47F03D78}" type="slidenum">
              <a:rPr kumimoji="0" lang="en-GB" sz="1200" b="0" i="0" u="none" strike="noStrike" kern="1200" cap="none" spc="0" normalizeH="0" baseline="0" noProof="0" smtClean="0">
                <a:ln>
                  <a:noFill/>
                </a:ln>
                <a:solidFill>
                  <a:srgbClr val="000000">
                    <a:tint val="75000"/>
                  </a:srgb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21</a:t>
            </a:fld>
            <a:endParaRPr kumimoji="0" lang="en-GB" sz="1200" b="0" i="0" u="none" strike="noStrike" kern="1200" cap="none" spc="0" normalizeH="0" baseline="0" noProof="0">
              <a:ln>
                <a:noFill/>
              </a:ln>
              <a:solidFill>
                <a:srgbClr val="000000">
                  <a:tint val="75000"/>
                </a:srgb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21221834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F76D0F-4D7C-4AEA-8913-65D05406C710}"/>
              </a:ext>
            </a:extLst>
          </p:cNvPr>
          <p:cNvSpPr>
            <a:spLocks noGrp="1"/>
          </p:cNvSpPr>
          <p:nvPr>
            <p:ph type="title"/>
          </p:nvPr>
        </p:nvSpPr>
        <p:spPr>
          <a:xfrm>
            <a:off x="266219" y="136525"/>
            <a:ext cx="11690430" cy="737364"/>
          </a:xfrm>
        </p:spPr>
        <p:txBody>
          <a:bodyPr>
            <a:normAutofit/>
          </a:bodyPr>
          <a:lstStyle/>
          <a:p>
            <a:r>
              <a:rPr lang="en-GB" sz="3200" b="1" dirty="0">
                <a:solidFill>
                  <a:srgbClr val="C00000"/>
                </a:solidFill>
                <a:latin typeface="Arial Narrow" panose="020B0606020202030204" pitchFamily="34" charset="0"/>
              </a:rPr>
              <a:t>Global nature of capitalism and class formation and class struggle</a:t>
            </a:r>
          </a:p>
        </p:txBody>
      </p:sp>
      <p:sp>
        <p:nvSpPr>
          <p:cNvPr id="3" name="Content Placeholder 2">
            <a:extLst>
              <a:ext uri="{FF2B5EF4-FFF2-40B4-BE49-F238E27FC236}">
                <a16:creationId xmlns:a16="http://schemas.microsoft.com/office/drawing/2014/main" id="{1D8CDA93-1CBF-4567-9E50-A94CC266F464}"/>
              </a:ext>
            </a:extLst>
          </p:cNvPr>
          <p:cNvSpPr>
            <a:spLocks noGrp="1"/>
          </p:cNvSpPr>
          <p:nvPr>
            <p:ph idx="1"/>
          </p:nvPr>
        </p:nvSpPr>
        <p:spPr>
          <a:xfrm>
            <a:off x="266218" y="1134319"/>
            <a:ext cx="11690430" cy="5492186"/>
          </a:xfrm>
        </p:spPr>
        <p:txBody>
          <a:bodyPr>
            <a:normAutofit lnSpcReduction="10000"/>
          </a:bodyPr>
          <a:lstStyle/>
          <a:p>
            <a:pPr>
              <a:lnSpc>
                <a:spcPct val="120000"/>
              </a:lnSpc>
              <a:spcBef>
                <a:spcPts val="0"/>
              </a:spcBef>
              <a:spcAft>
                <a:spcPts val="2400"/>
              </a:spcAft>
            </a:pPr>
            <a:r>
              <a:rPr lang="en-GB" dirty="0">
                <a:latin typeface="Arial Narrow" panose="020B0606020202030204" pitchFamily="34" charset="0"/>
              </a:rPr>
              <a:t>Capitalism is a global system, but unequally developed because of history and social specificity and because of the way different historical trajectories interact and confront each other in the global scene.</a:t>
            </a:r>
          </a:p>
          <a:p>
            <a:pPr>
              <a:lnSpc>
                <a:spcPct val="120000"/>
              </a:lnSpc>
              <a:spcBef>
                <a:spcPts val="0"/>
              </a:spcBef>
              <a:spcAft>
                <a:spcPts val="2400"/>
              </a:spcAft>
            </a:pPr>
            <a:r>
              <a:rPr lang="en-GB" dirty="0">
                <a:latin typeface="Arial Narrow" panose="020B0606020202030204" pitchFamily="34" charset="0"/>
              </a:rPr>
              <a:t>Globalization of production and finance, and financialization that comes with it, have strengthened the role played by global trends on any one specific economy, through the dominance of finance, markets, technologies, competition and associated ideologies.</a:t>
            </a:r>
          </a:p>
          <a:p>
            <a:pPr>
              <a:lnSpc>
                <a:spcPct val="120000"/>
              </a:lnSpc>
              <a:spcBef>
                <a:spcPts val="0"/>
              </a:spcBef>
              <a:spcAft>
                <a:spcPts val="2400"/>
              </a:spcAft>
            </a:pPr>
            <a:r>
              <a:rPr lang="en-GB" dirty="0">
                <a:latin typeface="Arial Narrow" panose="020B0606020202030204" pitchFamily="34" charset="0"/>
              </a:rPr>
              <a:t>Nonetheless, booms and busts in the global economy still affect specific economies differently, in terms of channels of communication, timelines and intensity, depending on the particular histories of each economy.  </a:t>
            </a:r>
          </a:p>
        </p:txBody>
      </p:sp>
      <p:sp>
        <p:nvSpPr>
          <p:cNvPr id="4" name="Slide Number Placeholder 3">
            <a:extLst>
              <a:ext uri="{FF2B5EF4-FFF2-40B4-BE49-F238E27FC236}">
                <a16:creationId xmlns:a16="http://schemas.microsoft.com/office/drawing/2014/main" id="{73A194C4-3E91-4304-916C-79FC9833F450}"/>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C71C3B5-8852-49F0-BEC0-27FF47F03D78}" type="slidenum">
              <a:rPr kumimoji="0" lang="en-GB" sz="1200" b="0" i="0" u="none" strike="noStrike" kern="1200" cap="none" spc="0" normalizeH="0" baseline="0" noProof="0" smtClean="0">
                <a:ln>
                  <a:noFill/>
                </a:ln>
                <a:solidFill>
                  <a:srgbClr val="000000">
                    <a:tint val="75000"/>
                  </a:srgb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22</a:t>
            </a:fld>
            <a:endParaRPr kumimoji="0" lang="en-GB" sz="1200" b="0" i="0" u="none" strike="noStrike" kern="1200" cap="none" spc="0" normalizeH="0" baseline="0" noProof="0">
              <a:ln>
                <a:noFill/>
              </a:ln>
              <a:solidFill>
                <a:srgbClr val="000000">
                  <a:tint val="75000"/>
                </a:srgb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66455783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F76D0F-4D7C-4AEA-8913-65D05406C710}"/>
              </a:ext>
            </a:extLst>
          </p:cNvPr>
          <p:cNvSpPr>
            <a:spLocks noGrp="1"/>
          </p:cNvSpPr>
          <p:nvPr>
            <p:ph type="title"/>
          </p:nvPr>
        </p:nvSpPr>
        <p:spPr>
          <a:xfrm>
            <a:off x="266219" y="136525"/>
            <a:ext cx="11690430" cy="737364"/>
          </a:xfrm>
        </p:spPr>
        <p:txBody>
          <a:bodyPr>
            <a:normAutofit/>
          </a:bodyPr>
          <a:lstStyle/>
          <a:p>
            <a:r>
              <a:rPr lang="en-GB" sz="3200" b="1" dirty="0">
                <a:solidFill>
                  <a:srgbClr val="C00000"/>
                </a:solidFill>
                <a:latin typeface="Arial Narrow" panose="020B0606020202030204" pitchFamily="34" charset="0"/>
              </a:rPr>
              <a:t>Global nature of capitalism and class formation and class struggle</a:t>
            </a:r>
          </a:p>
        </p:txBody>
      </p:sp>
      <p:sp>
        <p:nvSpPr>
          <p:cNvPr id="3" name="Content Placeholder 2">
            <a:extLst>
              <a:ext uri="{FF2B5EF4-FFF2-40B4-BE49-F238E27FC236}">
                <a16:creationId xmlns:a16="http://schemas.microsoft.com/office/drawing/2014/main" id="{1D8CDA93-1CBF-4567-9E50-A94CC266F464}"/>
              </a:ext>
            </a:extLst>
          </p:cNvPr>
          <p:cNvSpPr>
            <a:spLocks noGrp="1"/>
          </p:cNvSpPr>
          <p:nvPr>
            <p:ph idx="1"/>
          </p:nvPr>
        </p:nvSpPr>
        <p:spPr>
          <a:xfrm>
            <a:off x="266218" y="1134319"/>
            <a:ext cx="11690430" cy="5492186"/>
          </a:xfrm>
        </p:spPr>
        <p:txBody>
          <a:bodyPr>
            <a:normAutofit/>
          </a:bodyPr>
          <a:lstStyle/>
          <a:p>
            <a:pPr>
              <a:lnSpc>
                <a:spcPct val="120000"/>
              </a:lnSpc>
              <a:spcBef>
                <a:spcPts val="0"/>
              </a:spcBef>
              <a:spcAft>
                <a:spcPts val="2400"/>
              </a:spcAft>
            </a:pPr>
            <a:r>
              <a:rPr lang="en-GB" dirty="0">
                <a:latin typeface="Arial Narrow" panose="020B0606020202030204" pitchFamily="34" charset="0"/>
              </a:rPr>
              <a:t>Global financialization is part of the global and local structures of accumulation, because it shapes options, possibilities, linkages, pressures and challenges.</a:t>
            </a:r>
          </a:p>
          <a:p>
            <a:pPr>
              <a:lnSpc>
                <a:spcPct val="120000"/>
              </a:lnSpc>
              <a:spcBef>
                <a:spcPts val="0"/>
              </a:spcBef>
              <a:spcAft>
                <a:spcPts val="2400"/>
              </a:spcAft>
            </a:pPr>
            <a:r>
              <a:rPr lang="en-GB" dirty="0">
                <a:latin typeface="Arial Narrow" panose="020B0606020202030204" pitchFamily="34" charset="0"/>
              </a:rPr>
              <a:t>However, unequal capitalist development implies that class formation, class struggle dynamics and class interests are not exactly the same and are not exactly at the same stage or point in the cycle in every single economy.</a:t>
            </a:r>
          </a:p>
          <a:p>
            <a:pPr>
              <a:lnSpc>
                <a:spcPct val="120000"/>
              </a:lnSpc>
              <a:spcBef>
                <a:spcPts val="0"/>
              </a:spcBef>
              <a:spcAft>
                <a:spcPts val="2400"/>
              </a:spcAft>
            </a:pPr>
            <a:r>
              <a:rPr lang="en-GB" dirty="0">
                <a:latin typeface="Arial Narrow" panose="020B0606020202030204" pitchFamily="34" charset="0"/>
              </a:rPr>
              <a:t>Therefore, global and local dynamics confront each other, sometimes help, sometimes antagonize each other, and the political, social and economic waves created from these shocks reshape the social, political and economic conditions of accumulation locally, and their interaction with global trajectories.   </a:t>
            </a:r>
          </a:p>
        </p:txBody>
      </p:sp>
      <p:sp>
        <p:nvSpPr>
          <p:cNvPr id="4" name="Slide Number Placeholder 3">
            <a:extLst>
              <a:ext uri="{FF2B5EF4-FFF2-40B4-BE49-F238E27FC236}">
                <a16:creationId xmlns:a16="http://schemas.microsoft.com/office/drawing/2014/main" id="{73A194C4-3E91-4304-916C-79FC9833F450}"/>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C71C3B5-8852-49F0-BEC0-27FF47F03D78}" type="slidenum">
              <a:rPr kumimoji="0" lang="en-GB" sz="1200" b="0" i="0" u="none" strike="noStrike" kern="1200" cap="none" spc="0" normalizeH="0" baseline="0" noProof="0" smtClean="0">
                <a:ln>
                  <a:noFill/>
                </a:ln>
                <a:solidFill>
                  <a:srgbClr val="000000">
                    <a:tint val="75000"/>
                  </a:srgb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23</a:t>
            </a:fld>
            <a:endParaRPr kumimoji="0" lang="en-GB" sz="1200" b="0" i="0" u="none" strike="noStrike" kern="1200" cap="none" spc="0" normalizeH="0" baseline="0" noProof="0">
              <a:ln>
                <a:noFill/>
              </a:ln>
              <a:solidFill>
                <a:srgbClr val="000000">
                  <a:tint val="75000"/>
                </a:srgb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78688923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F76D0F-4D7C-4AEA-8913-65D05406C710}"/>
              </a:ext>
            </a:extLst>
          </p:cNvPr>
          <p:cNvSpPr>
            <a:spLocks noGrp="1"/>
          </p:cNvSpPr>
          <p:nvPr>
            <p:ph type="title"/>
          </p:nvPr>
        </p:nvSpPr>
        <p:spPr>
          <a:xfrm>
            <a:off x="266219" y="136525"/>
            <a:ext cx="11690430" cy="737364"/>
          </a:xfrm>
        </p:spPr>
        <p:txBody>
          <a:bodyPr>
            <a:normAutofit/>
          </a:bodyPr>
          <a:lstStyle/>
          <a:p>
            <a:r>
              <a:rPr lang="en-GB" sz="3200" b="1" dirty="0">
                <a:solidFill>
                  <a:srgbClr val="C00000"/>
                </a:solidFill>
                <a:latin typeface="Arial Narrow" panose="020B0606020202030204" pitchFamily="34" charset="0"/>
              </a:rPr>
              <a:t>Global nature of capitalism and class formation and class struggle</a:t>
            </a:r>
          </a:p>
        </p:txBody>
      </p:sp>
      <p:sp>
        <p:nvSpPr>
          <p:cNvPr id="3" name="Content Placeholder 2">
            <a:extLst>
              <a:ext uri="{FF2B5EF4-FFF2-40B4-BE49-F238E27FC236}">
                <a16:creationId xmlns:a16="http://schemas.microsoft.com/office/drawing/2014/main" id="{1D8CDA93-1CBF-4567-9E50-A94CC266F464}"/>
              </a:ext>
            </a:extLst>
          </p:cNvPr>
          <p:cNvSpPr>
            <a:spLocks noGrp="1"/>
          </p:cNvSpPr>
          <p:nvPr>
            <p:ph idx="1"/>
          </p:nvPr>
        </p:nvSpPr>
        <p:spPr>
          <a:xfrm>
            <a:off x="266218" y="1134319"/>
            <a:ext cx="11690430" cy="5492186"/>
          </a:xfrm>
        </p:spPr>
        <p:txBody>
          <a:bodyPr>
            <a:normAutofit fontScale="92500"/>
          </a:bodyPr>
          <a:lstStyle/>
          <a:p>
            <a:pPr>
              <a:lnSpc>
                <a:spcPct val="120000"/>
              </a:lnSpc>
              <a:spcBef>
                <a:spcPts val="0"/>
              </a:spcBef>
              <a:spcAft>
                <a:spcPts val="2400"/>
              </a:spcAft>
            </a:pPr>
            <a:r>
              <a:rPr lang="en-GB" dirty="0">
                <a:latin typeface="Arial Narrow" panose="020B0606020202030204" pitchFamily="34" charset="0"/>
              </a:rPr>
              <a:t>Old, colonial type globalization and more recent, neo-liberal, global financialization have, interestingly, generated similar waves of contestation, which resulted in historically specific forms of economic nationalism.</a:t>
            </a:r>
          </a:p>
          <a:p>
            <a:pPr>
              <a:lnSpc>
                <a:spcPct val="120000"/>
              </a:lnSpc>
              <a:spcBef>
                <a:spcPts val="0"/>
              </a:spcBef>
              <a:spcAft>
                <a:spcPts val="2400"/>
              </a:spcAft>
            </a:pPr>
            <a:r>
              <a:rPr lang="en-GB" dirty="0">
                <a:latin typeface="Arial Narrow" panose="020B0606020202030204" pitchFamily="34" charset="0"/>
              </a:rPr>
              <a:t>For example, XX century </a:t>
            </a:r>
            <a:r>
              <a:rPr lang="en-GB" i="1" dirty="0" err="1">
                <a:latin typeface="Arial Narrow" panose="020B0606020202030204" pitchFamily="34" charset="0"/>
              </a:rPr>
              <a:t>boer</a:t>
            </a:r>
            <a:r>
              <a:rPr lang="en-GB" dirty="0">
                <a:latin typeface="Arial Narrow" panose="020B0606020202030204" pitchFamily="34" charset="0"/>
              </a:rPr>
              <a:t> economic nationalism in South Africa led to </a:t>
            </a:r>
            <a:r>
              <a:rPr lang="en-GB" i="1" dirty="0">
                <a:latin typeface="Arial Narrow" panose="020B0606020202030204" pitchFamily="34" charset="0"/>
              </a:rPr>
              <a:t>apartheid,</a:t>
            </a:r>
            <a:r>
              <a:rPr lang="en-GB" dirty="0">
                <a:latin typeface="Arial Narrow" panose="020B0606020202030204" pitchFamily="34" charset="0"/>
              </a:rPr>
              <a:t> as a form of organizing cheap, wage labour reserves, and to traditional forms of industrial policy and strategy; while XXI century economic nationalism in South Africa and in Mozambique led to “nationalization” or “Africanization” of the existing structures of capital accumulation.</a:t>
            </a:r>
          </a:p>
          <a:p>
            <a:pPr>
              <a:lnSpc>
                <a:spcPct val="120000"/>
              </a:lnSpc>
              <a:spcBef>
                <a:spcPts val="0"/>
              </a:spcBef>
              <a:spcAft>
                <a:spcPts val="2400"/>
              </a:spcAft>
            </a:pPr>
            <a:r>
              <a:rPr lang="en-GB" dirty="0">
                <a:latin typeface="Arial Narrow" panose="020B0606020202030204" pitchFamily="34" charset="0"/>
              </a:rPr>
              <a:t>In either case, economic nationalism was/is not anti-capitalist or anti-monopoly (albeit strongly anti-neoliberal) but was to favour the emergence of new capitalist classes that have sought after and captured the power of the State. </a:t>
            </a:r>
          </a:p>
        </p:txBody>
      </p:sp>
      <p:sp>
        <p:nvSpPr>
          <p:cNvPr id="4" name="Slide Number Placeholder 3">
            <a:extLst>
              <a:ext uri="{FF2B5EF4-FFF2-40B4-BE49-F238E27FC236}">
                <a16:creationId xmlns:a16="http://schemas.microsoft.com/office/drawing/2014/main" id="{73A194C4-3E91-4304-916C-79FC9833F450}"/>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C71C3B5-8852-49F0-BEC0-27FF47F03D78}" type="slidenum">
              <a:rPr kumimoji="0" lang="en-GB" sz="1200" b="0" i="0" u="none" strike="noStrike" kern="1200" cap="none" spc="0" normalizeH="0" baseline="0" noProof="0" smtClean="0">
                <a:ln>
                  <a:noFill/>
                </a:ln>
                <a:solidFill>
                  <a:srgbClr val="000000">
                    <a:tint val="75000"/>
                  </a:srgb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24</a:t>
            </a:fld>
            <a:endParaRPr kumimoji="0" lang="en-GB" sz="1200" b="0" i="0" u="none" strike="noStrike" kern="1200" cap="none" spc="0" normalizeH="0" baseline="0" noProof="0">
              <a:ln>
                <a:noFill/>
              </a:ln>
              <a:solidFill>
                <a:srgbClr val="000000">
                  <a:tint val="75000"/>
                </a:srgb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70611909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F76D0F-4D7C-4AEA-8913-65D05406C710}"/>
              </a:ext>
            </a:extLst>
          </p:cNvPr>
          <p:cNvSpPr>
            <a:spLocks noGrp="1"/>
          </p:cNvSpPr>
          <p:nvPr>
            <p:ph type="title"/>
          </p:nvPr>
        </p:nvSpPr>
        <p:spPr>
          <a:xfrm>
            <a:off x="266219" y="136525"/>
            <a:ext cx="11690430" cy="737364"/>
          </a:xfrm>
        </p:spPr>
        <p:txBody>
          <a:bodyPr>
            <a:normAutofit/>
          </a:bodyPr>
          <a:lstStyle/>
          <a:p>
            <a:r>
              <a:rPr lang="en-GB" sz="3200" b="1" dirty="0">
                <a:solidFill>
                  <a:srgbClr val="C00000"/>
                </a:solidFill>
                <a:latin typeface="Arial Narrow" panose="020B0606020202030204" pitchFamily="34" charset="0"/>
              </a:rPr>
              <a:t>Conclusion </a:t>
            </a:r>
          </a:p>
        </p:txBody>
      </p:sp>
      <p:sp>
        <p:nvSpPr>
          <p:cNvPr id="3" name="Content Placeholder 2">
            <a:extLst>
              <a:ext uri="{FF2B5EF4-FFF2-40B4-BE49-F238E27FC236}">
                <a16:creationId xmlns:a16="http://schemas.microsoft.com/office/drawing/2014/main" id="{1D8CDA93-1CBF-4567-9E50-A94CC266F464}"/>
              </a:ext>
            </a:extLst>
          </p:cNvPr>
          <p:cNvSpPr>
            <a:spLocks noGrp="1"/>
          </p:cNvSpPr>
          <p:nvPr>
            <p:ph idx="1"/>
          </p:nvPr>
        </p:nvSpPr>
        <p:spPr>
          <a:xfrm>
            <a:off x="266218" y="1134319"/>
            <a:ext cx="11690430" cy="5492186"/>
          </a:xfrm>
        </p:spPr>
        <p:txBody>
          <a:bodyPr>
            <a:normAutofit lnSpcReduction="10000"/>
          </a:bodyPr>
          <a:lstStyle/>
          <a:p>
            <a:pPr>
              <a:lnSpc>
                <a:spcPct val="120000"/>
              </a:lnSpc>
              <a:spcBef>
                <a:spcPts val="0"/>
              </a:spcBef>
              <a:spcAft>
                <a:spcPts val="2400"/>
              </a:spcAft>
            </a:pPr>
            <a:r>
              <a:rPr lang="en-GB" dirty="0">
                <a:latin typeface="Arial Narrow" panose="020B0606020202030204" pitchFamily="34" charset="0"/>
              </a:rPr>
              <a:t>So, our method of economic research, is located historically at three levels (as defined above), and focuses on the understand of the dynamics of capital accumulation (as defined above), specific social structures of accumulation, and the interaction between global and local trajectories, tensions, struggles and choices.</a:t>
            </a:r>
          </a:p>
          <a:p>
            <a:pPr>
              <a:lnSpc>
                <a:spcPct val="120000"/>
              </a:lnSpc>
              <a:spcBef>
                <a:spcPts val="0"/>
              </a:spcBef>
              <a:spcAft>
                <a:spcPts val="2400"/>
              </a:spcAft>
            </a:pPr>
            <a:r>
              <a:rPr lang="en-GB" dirty="0">
                <a:latin typeface="Arial Narrow" panose="020B0606020202030204" pitchFamily="34" charset="0"/>
              </a:rPr>
              <a:t>The investigation of these questions involves three dimensions:</a:t>
            </a:r>
          </a:p>
          <a:p>
            <a:pPr lvl="1">
              <a:lnSpc>
                <a:spcPct val="120000"/>
              </a:lnSpc>
              <a:spcBef>
                <a:spcPts val="0"/>
              </a:spcBef>
              <a:spcAft>
                <a:spcPts val="2400"/>
              </a:spcAft>
            </a:pPr>
            <a:r>
              <a:rPr lang="en-GB" dirty="0">
                <a:latin typeface="Arial Narrow" panose="020B0606020202030204" pitchFamily="34" charset="0"/>
              </a:rPr>
              <a:t>The construction of the method of research (done)</a:t>
            </a:r>
          </a:p>
          <a:p>
            <a:pPr lvl="1">
              <a:lnSpc>
                <a:spcPct val="120000"/>
              </a:lnSpc>
              <a:spcBef>
                <a:spcPts val="0"/>
              </a:spcBef>
              <a:spcAft>
                <a:spcPts val="2400"/>
              </a:spcAft>
            </a:pPr>
            <a:r>
              <a:rPr lang="en-GB" dirty="0">
                <a:latin typeface="Arial Narrow" panose="020B0606020202030204" pitchFamily="34" charset="0"/>
              </a:rPr>
              <a:t>Historical, qualitative research (what are the processes at play and how they are produced by and shape the structures of accumulation)</a:t>
            </a:r>
          </a:p>
          <a:p>
            <a:pPr lvl="1">
              <a:lnSpc>
                <a:spcPct val="120000"/>
              </a:lnSpc>
              <a:spcBef>
                <a:spcPts val="0"/>
              </a:spcBef>
              <a:spcAft>
                <a:spcPts val="2400"/>
              </a:spcAft>
            </a:pPr>
            <a:r>
              <a:rPr lang="en-GB" dirty="0">
                <a:latin typeface="Arial Narrow" panose="020B0606020202030204" pitchFamily="34" charset="0"/>
              </a:rPr>
              <a:t>Data, which we are going to look at next </a:t>
            </a:r>
          </a:p>
        </p:txBody>
      </p:sp>
      <p:sp>
        <p:nvSpPr>
          <p:cNvPr id="4" name="Slide Number Placeholder 3">
            <a:extLst>
              <a:ext uri="{FF2B5EF4-FFF2-40B4-BE49-F238E27FC236}">
                <a16:creationId xmlns:a16="http://schemas.microsoft.com/office/drawing/2014/main" id="{73A194C4-3E91-4304-916C-79FC9833F450}"/>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C71C3B5-8852-49F0-BEC0-27FF47F03D78}" type="slidenum">
              <a:rPr kumimoji="0" lang="en-GB" sz="1200" b="0" i="0" u="none" strike="noStrike" kern="1200" cap="none" spc="0" normalizeH="0" baseline="0" noProof="0" smtClean="0">
                <a:ln>
                  <a:noFill/>
                </a:ln>
                <a:solidFill>
                  <a:srgbClr val="000000">
                    <a:tint val="75000"/>
                  </a:srgb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25</a:t>
            </a:fld>
            <a:endParaRPr kumimoji="0" lang="en-GB" sz="1200" b="0" i="0" u="none" strike="noStrike" kern="1200" cap="none" spc="0" normalizeH="0" baseline="0" noProof="0">
              <a:ln>
                <a:noFill/>
              </a:ln>
              <a:solidFill>
                <a:srgbClr val="000000">
                  <a:tint val="75000"/>
                </a:srgb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54333530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F76D0F-4D7C-4AEA-8913-65D05406C710}"/>
              </a:ext>
            </a:extLst>
          </p:cNvPr>
          <p:cNvSpPr>
            <a:spLocks noGrp="1"/>
          </p:cNvSpPr>
          <p:nvPr>
            <p:ph type="title"/>
          </p:nvPr>
        </p:nvSpPr>
        <p:spPr>
          <a:xfrm>
            <a:off x="266219" y="136525"/>
            <a:ext cx="11690430" cy="737364"/>
          </a:xfrm>
        </p:spPr>
        <p:txBody>
          <a:bodyPr>
            <a:normAutofit/>
          </a:bodyPr>
          <a:lstStyle/>
          <a:p>
            <a:endParaRPr lang="en-GB" sz="3200" b="1" dirty="0">
              <a:solidFill>
                <a:srgbClr val="C00000"/>
              </a:solidFill>
              <a:latin typeface="Arial Narrow" panose="020B0606020202030204" pitchFamily="34" charset="0"/>
            </a:endParaRPr>
          </a:p>
        </p:txBody>
      </p:sp>
      <p:sp>
        <p:nvSpPr>
          <p:cNvPr id="3" name="Content Placeholder 2">
            <a:extLst>
              <a:ext uri="{FF2B5EF4-FFF2-40B4-BE49-F238E27FC236}">
                <a16:creationId xmlns:a16="http://schemas.microsoft.com/office/drawing/2014/main" id="{1D8CDA93-1CBF-4567-9E50-A94CC266F464}"/>
              </a:ext>
            </a:extLst>
          </p:cNvPr>
          <p:cNvSpPr>
            <a:spLocks noGrp="1"/>
          </p:cNvSpPr>
          <p:nvPr>
            <p:ph idx="1"/>
          </p:nvPr>
        </p:nvSpPr>
        <p:spPr>
          <a:xfrm>
            <a:off x="266218" y="1134319"/>
            <a:ext cx="11690430" cy="5492186"/>
          </a:xfrm>
        </p:spPr>
        <p:txBody>
          <a:bodyPr>
            <a:normAutofit/>
          </a:bodyPr>
          <a:lstStyle/>
          <a:p>
            <a:pPr marL="0" indent="0">
              <a:lnSpc>
                <a:spcPct val="120000"/>
              </a:lnSpc>
              <a:spcBef>
                <a:spcPts val="0"/>
              </a:spcBef>
              <a:spcAft>
                <a:spcPts val="2400"/>
              </a:spcAft>
              <a:buNone/>
            </a:pPr>
            <a:r>
              <a:rPr lang="en-GB" sz="4400" b="1" dirty="0">
                <a:solidFill>
                  <a:srgbClr val="C00000"/>
                </a:solidFill>
                <a:latin typeface="Arial Narrow" panose="020B0606020202030204" pitchFamily="34" charset="0"/>
              </a:rPr>
              <a:t>Data Organization</a:t>
            </a:r>
          </a:p>
        </p:txBody>
      </p:sp>
      <p:sp>
        <p:nvSpPr>
          <p:cNvPr id="4" name="Slide Number Placeholder 3">
            <a:extLst>
              <a:ext uri="{FF2B5EF4-FFF2-40B4-BE49-F238E27FC236}">
                <a16:creationId xmlns:a16="http://schemas.microsoft.com/office/drawing/2014/main" id="{73A194C4-3E91-4304-916C-79FC9833F450}"/>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C71C3B5-8852-49F0-BEC0-27FF47F03D78}" type="slidenum">
              <a:rPr kumimoji="0" lang="en-GB" sz="1200" b="0" i="0" u="none" strike="noStrike" kern="1200" cap="none" spc="0" normalizeH="0" baseline="0" noProof="0" smtClean="0">
                <a:ln>
                  <a:noFill/>
                </a:ln>
                <a:solidFill>
                  <a:srgbClr val="000000">
                    <a:tint val="75000"/>
                  </a:srgb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26</a:t>
            </a:fld>
            <a:endParaRPr kumimoji="0" lang="en-GB" sz="1200" b="0" i="0" u="none" strike="noStrike" kern="1200" cap="none" spc="0" normalizeH="0" baseline="0" noProof="0">
              <a:ln>
                <a:noFill/>
              </a:ln>
              <a:solidFill>
                <a:srgbClr val="000000">
                  <a:tint val="75000"/>
                </a:srgb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5775159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F76D0F-4D7C-4AEA-8913-65D05406C710}"/>
              </a:ext>
            </a:extLst>
          </p:cNvPr>
          <p:cNvSpPr>
            <a:spLocks noGrp="1"/>
          </p:cNvSpPr>
          <p:nvPr>
            <p:ph type="title"/>
          </p:nvPr>
        </p:nvSpPr>
        <p:spPr>
          <a:xfrm>
            <a:off x="266219" y="136525"/>
            <a:ext cx="11690430" cy="737364"/>
          </a:xfrm>
        </p:spPr>
        <p:txBody>
          <a:bodyPr>
            <a:normAutofit/>
          </a:bodyPr>
          <a:lstStyle/>
          <a:p>
            <a:r>
              <a:rPr lang="en-GB" sz="3200" b="1" dirty="0">
                <a:solidFill>
                  <a:srgbClr val="C00000"/>
                </a:solidFill>
                <a:latin typeface="Arial Narrow" panose="020B0606020202030204" pitchFamily="34" charset="0"/>
              </a:rPr>
              <a:t>Issues About the Data Organization </a:t>
            </a:r>
          </a:p>
        </p:txBody>
      </p:sp>
      <p:sp>
        <p:nvSpPr>
          <p:cNvPr id="3" name="Content Placeholder 2">
            <a:extLst>
              <a:ext uri="{FF2B5EF4-FFF2-40B4-BE49-F238E27FC236}">
                <a16:creationId xmlns:a16="http://schemas.microsoft.com/office/drawing/2014/main" id="{1D8CDA93-1CBF-4567-9E50-A94CC266F464}"/>
              </a:ext>
            </a:extLst>
          </p:cNvPr>
          <p:cNvSpPr>
            <a:spLocks noGrp="1"/>
          </p:cNvSpPr>
          <p:nvPr>
            <p:ph idx="1"/>
          </p:nvPr>
        </p:nvSpPr>
        <p:spPr>
          <a:xfrm>
            <a:off x="266218" y="1134319"/>
            <a:ext cx="11690430" cy="5492186"/>
          </a:xfrm>
        </p:spPr>
        <p:txBody>
          <a:bodyPr/>
          <a:lstStyle/>
          <a:p>
            <a:pPr>
              <a:lnSpc>
                <a:spcPct val="120000"/>
              </a:lnSpc>
              <a:spcBef>
                <a:spcPts val="0"/>
              </a:spcBef>
              <a:spcAft>
                <a:spcPts val="2400"/>
              </a:spcAft>
            </a:pPr>
            <a:r>
              <a:rPr lang="en-GB" dirty="0">
                <a:latin typeface="Arial Narrow" panose="020B0606020202030204" pitchFamily="34" charset="0"/>
              </a:rPr>
              <a:t>The way we look at, explore, organize and utilize the data, not to speak of the data we consider relevant or irrelevant, depends on the method and social theory we follow.</a:t>
            </a:r>
          </a:p>
          <a:p>
            <a:pPr>
              <a:lnSpc>
                <a:spcPct val="120000"/>
              </a:lnSpc>
              <a:spcBef>
                <a:spcPts val="0"/>
              </a:spcBef>
              <a:spcAft>
                <a:spcPts val="2400"/>
              </a:spcAft>
            </a:pPr>
            <a:r>
              <a:rPr lang="en-GB" dirty="0">
                <a:latin typeface="Arial Narrow" panose="020B0606020202030204" pitchFamily="34" charset="0"/>
              </a:rPr>
              <a:t>Early development economist, like Chenery, Kaldor, </a:t>
            </a:r>
            <a:r>
              <a:rPr lang="en-GB" dirty="0" err="1">
                <a:latin typeface="Arial Narrow" panose="020B0606020202030204" pitchFamily="34" charset="0"/>
              </a:rPr>
              <a:t>Mahalanobis</a:t>
            </a:r>
            <a:r>
              <a:rPr lang="en-GB" dirty="0">
                <a:latin typeface="Arial Narrow" panose="020B0606020202030204" pitchFamily="34" charset="0"/>
              </a:rPr>
              <a:t> for example, where particular taken by the role of industrialization in development and the resource shift from backward (non-manufacturing) to high productivity (manufacturing) sectors, so their research focused on issues like the change in the proportion of manufacturing industry in GDP and national employment, the rate of savings as determinant of the acceleration of investment (necessary condition to increase the share of manufacturing in GDP and employment), and the patterns of income distribution and consumption under which savings and manufacturing growth could be accelerated.</a:t>
            </a:r>
          </a:p>
        </p:txBody>
      </p:sp>
      <p:sp>
        <p:nvSpPr>
          <p:cNvPr id="4" name="Slide Number Placeholder 3">
            <a:extLst>
              <a:ext uri="{FF2B5EF4-FFF2-40B4-BE49-F238E27FC236}">
                <a16:creationId xmlns:a16="http://schemas.microsoft.com/office/drawing/2014/main" id="{73A194C4-3E91-4304-916C-79FC9833F450}"/>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C71C3B5-8852-49F0-BEC0-27FF47F03D78}" type="slidenum">
              <a:rPr kumimoji="0" lang="en-GB" sz="1200" b="0" i="0" u="none" strike="noStrike" kern="1200" cap="none" spc="0" normalizeH="0" baseline="0" noProof="0" smtClean="0">
                <a:ln>
                  <a:noFill/>
                </a:ln>
                <a:solidFill>
                  <a:srgbClr val="000000">
                    <a:tint val="75000"/>
                  </a:srgb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27</a:t>
            </a:fld>
            <a:endParaRPr kumimoji="0" lang="en-GB" sz="1200" b="0" i="0" u="none" strike="noStrike" kern="1200" cap="none" spc="0" normalizeH="0" baseline="0" noProof="0">
              <a:ln>
                <a:noFill/>
              </a:ln>
              <a:solidFill>
                <a:srgbClr val="000000">
                  <a:tint val="75000"/>
                </a:srgb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2452794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F76D0F-4D7C-4AEA-8913-65D05406C710}"/>
              </a:ext>
            </a:extLst>
          </p:cNvPr>
          <p:cNvSpPr>
            <a:spLocks noGrp="1"/>
          </p:cNvSpPr>
          <p:nvPr>
            <p:ph type="title"/>
          </p:nvPr>
        </p:nvSpPr>
        <p:spPr>
          <a:xfrm>
            <a:off x="266219" y="136525"/>
            <a:ext cx="11690430" cy="737364"/>
          </a:xfrm>
        </p:spPr>
        <p:txBody>
          <a:bodyPr>
            <a:normAutofit/>
          </a:bodyPr>
          <a:lstStyle/>
          <a:p>
            <a:r>
              <a:rPr lang="en-GB" sz="3200" b="1" dirty="0">
                <a:solidFill>
                  <a:srgbClr val="C00000"/>
                </a:solidFill>
                <a:latin typeface="Arial Narrow" panose="020B0606020202030204" pitchFamily="34" charset="0"/>
              </a:rPr>
              <a:t>Issues About the Data Organization </a:t>
            </a:r>
          </a:p>
        </p:txBody>
      </p:sp>
      <p:sp>
        <p:nvSpPr>
          <p:cNvPr id="3" name="Content Placeholder 2">
            <a:extLst>
              <a:ext uri="{FF2B5EF4-FFF2-40B4-BE49-F238E27FC236}">
                <a16:creationId xmlns:a16="http://schemas.microsoft.com/office/drawing/2014/main" id="{1D8CDA93-1CBF-4567-9E50-A94CC266F464}"/>
              </a:ext>
            </a:extLst>
          </p:cNvPr>
          <p:cNvSpPr>
            <a:spLocks noGrp="1"/>
          </p:cNvSpPr>
          <p:nvPr>
            <p:ph idx="1"/>
          </p:nvPr>
        </p:nvSpPr>
        <p:spPr>
          <a:xfrm>
            <a:off x="266218" y="1134319"/>
            <a:ext cx="11690430" cy="5492186"/>
          </a:xfrm>
        </p:spPr>
        <p:txBody>
          <a:bodyPr>
            <a:normAutofit/>
          </a:bodyPr>
          <a:lstStyle/>
          <a:p>
            <a:pPr>
              <a:lnSpc>
                <a:spcPct val="120000"/>
              </a:lnSpc>
              <a:spcBef>
                <a:spcPts val="0"/>
              </a:spcBef>
              <a:spcAft>
                <a:spcPts val="2400"/>
              </a:spcAft>
            </a:pPr>
            <a:r>
              <a:rPr lang="en-GB" dirty="0">
                <a:latin typeface="Arial Narrow" panose="020B0606020202030204" pitchFamily="34" charset="0"/>
              </a:rPr>
              <a:t>Others, like Michal </a:t>
            </a:r>
            <a:r>
              <a:rPr lang="en-GB" dirty="0" err="1">
                <a:latin typeface="Arial Narrow" panose="020B0606020202030204" pitchFamily="34" charset="0"/>
              </a:rPr>
              <a:t>Kalecki</a:t>
            </a:r>
            <a:r>
              <a:rPr lang="en-GB" dirty="0">
                <a:latin typeface="Arial Narrow" panose="020B0606020202030204" pitchFamily="34" charset="0"/>
              </a:rPr>
              <a:t>, focused on the dynamics of expansion, instability and crisis, and their economic and social implications for sustained growth, and where particularly taken by the macroeconomic balances between accumulation and consumption.</a:t>
            </a:r>
          </a:p>
          <a:p>
            <a:pPr>
              <a:lnSpc>
                <a:spcPct val="120000"/>
              </a:lnSpc>
              <a:spcBef>
                <a:spcPts val="0"/>
              </a:spcBef>
              <a:spcAft>
                <a:spcPts val="2400"/>
              </a:spcAft>
            </a:pPr>
            <a:r>
              <a:rPr lang="en-GB" dirty="0">
                <a:latin typeface="Arial Narrow" panose="020B0606020202030204" pitchFamily="34" charset="0"/>
              </a:rPr>
              <a:t>These sets of theories and research questions are part of the process that led to the formation of the patterns of macroeconomic data analysis from a structuralist perspective, with emphasis on sector analysis, resource shifts between sectors, the concept of leading economic sectors, the analysis of macroeconomic and social conditions for sustained and sustainable economic transformation.   </a:t>
            </a:r>
          </a:p>
        </p:txBody>
      </p:sp>
      <p:sp>
        <p:nvSpPr>
          <p:cNvPr id="4" name="Slide Number Placeholder 3">
            <a:extLst>
              <a:ext uri="{FF2B5EF4-FFF2-40B4-BE49-F238E27FC236}">
                <a16:creationId xmlns:a16="http://schemas.microsoft.com/office/drawing/2014/main" id="{73A194C4-3E91-4304-916C-79FC9833F450}"/>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C71C3B5-8852-49F0-BEC0-27FF47F03D78}" type="slidenum">
              <a:rPr kumimoji="0" lang="en-GB" sz="1200" b="0" i="0" u="none" strike="noStrike" kern="1200" cap="none" spc="0" normalizeH="0" baseline="0" noProof="0" smtClean="0">
                <a:ln>
                  <a:noFill/>
                </a:ln>
                <a:solidFill>
                  <a:srgbClr val="000000">
                    <a:tint val="75000"/>
                  </a:srgb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28</a:t>
            </a:fld>
            <a:endParaRPr kumimoji="0" lang="en-GB" sz="1200" b="0" i="0" u="none" strike="noStrike" kern="1200" cap="none" spc="0" normalizeH="0" baseline="0" noProof="0">
              <a:ln>
                <a:noFill/>
              </a:ln>
              <a:solidFill>
                <a:srgbClr val="000000">
                  <a:tint val="75000"/>
                </a:srgb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12926246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F76D0F-4D7C-4AEA-8913-65D05406C710}"/>
              </a:ext>
            </a:extLst>
          </p:cNvPr>
          <p:cNvSpPr>
            <a:spLocks noGrp="1"/>
          </p:cNvSpPr>
          <p:nvPr>
            <p:ph type="title"/>
          </p:nvPr>
        </p:nvSpPr>
        <p:spPr>
          <a:xfrm>
            <a:off x="266219" y="136525"/>
            <a:ext cx="11690430" cy="737364"/>
          </a:xfrm>
        </p:spPr>
        <p:txBody>
          <a:bodyPr>
            <a:normAutofit/>
          </a:bodyPr>
          <a:lstStyle/>
          <a:p>
            <a:r>
              <a:rPr lang="en-GB" sz="3200" b="1" dirty="0">
                <a:solidFill>
                  <a:srgbClr val="C00000"/>
                </a:solidFill>
                <a:latin typeface="Arial Narrow" panose="020B0606020202030204" pitchFamily="34" charset="0"/>
              </a:rPr>
              <a:t>Issues About the Data Organization </a:t>
            </a:r>
          </a:p>
        </p:txBody>
      </p:sp>
      <p:sp>
        <p:nvSpPr>
          <p:cNvPr id="3" name="Content Placeholder 2">
            <a:extLst>
              <a:ext uri="{FF2B5EF4-FFF2-40B4-BE49-F238E27FC236}">
                <a16:creationId xmlns:a16="http://schemas.microsoft.com/office/drawing/2014/main" id="{1D8CDA93-1CBF-4567-9E50-A94CC266F464}"/>
              </a:ext>
            </a:extLst>
          </p:cNvPr>
          <p:cNvSpPr>
            <a:spLocks noGrp="1"/>
          </p:cNvSpPr>
          <p:nvPr>
            <p:ph idx="1"/>
          </p:nvPr>
        </p:nvSpPr>
        <p:spPr>
          <a:xfrm>
            <a:off x="266218" y="1134319"/>
            <a:ext cx="11690430" cy="5492186"/>
          </a:xfrm>
        </p:spPr>
        <p:txBody>
          <a:bodyPr>
            <a:normAutofit fontScale="92500" lnSpcReduction="10000"/>
          </a:bodyPr>
          <a:lstStyle/>
          <a:p>
            <a:pPr>
              <a:lnSpc>
                <a:spcPct val="120000"/>
              </a:lnSpc>
              <a:spcBef>
                <a:spcPts val="0"/>
              </a:spcBef>
              <a:spcAft>
                <a:spcPts val="2400"/>
              </a:spcAft>
            </a:pPr>
            <a:r>
              <a:rPr lang="en-GB" dirty="0">
                <a:latin typeface="Arial Narrow" panose="020B0606020202030204" pitchFamily="34" charset="0"/>
              </a:rPr>
              <a:t>The evolution of structuralist debates has led to changes in questions asked and data requests – for example, Ha-Joon Chang was, in the 1990s, far more interested in the linkages between economic activities, for which he demanded sectoral data disaggregated for at least 4-6 digits, which goes far beyond the simple analysis of the share o manufacturing in GDP and employment of the earlier debates.</a:t>
            </a:r>
          </a:p>
          <a:p>
            <a:pPr>
              <a:lnSpc>
                <a:spcPct val="120000"/>
              </a:lnSpc>
              <a:spcBef>
                <a:spcPts val="0"/>
              </a:spcBef>
              <a:spcAft>
                <a:spcPts val="2400"/>
              </a:spcAft>
            </a:pPr>
            <a:r>
              <a:rPr lang="en-GB" dirty="0">
                <a:latin typeface="Arial Narrow" panose="020B0606020202030204" pitchFamily="34" charset="0"/>
              </a:rPr>
              <a:t>Our method, however, requires a different approach, as we need to understand a system of accumulation and not only how sectors relate and how balances are established.</a:t>
            </a:r>
          </a:p>
          <a:p>
            <a:pPr>
              <a:lnSpc>
                <a:spcPct val="120000"/>
              </a:lnSpc>
              <a:spcBef>
                <a:spcPts val="0"/>
              </a:spcBef>
              <a:spcAft>
                <a:spcPts val="2400"/>
              </a:spcAft>
            </a:pPr>
            <a:r>
              <a:rPr lang="en-GB" dirty="0">
                <a:latin typeface="Arial Narrow" panose="020B0606020202030204" pitchFamily="34" charset="0"/>
              </a:rPr>
              <a:t>So, we need to find one narrative, rooted in historical specificities of capitalist accumulation, and this requires that we reorganize data differently from structural analysis to capture the dominant socioeconomic dynamics of the interactions and conflicts between fractions of capital and finance. </a:t>
            </a:r>
          </a:p>
        </p:txBody>
      </p:sp>
      <p:sp>
        <p:nvSpPr>
          <p:cNvPr id="4" name="Slide Number Placeholder 3">
            <a:extLst>
              <a:ext uri="{FF2B5EF4-FFF2-40B4-BE49-F238E27FC236}">
                <a16:creationId xmlns:a16="http://schemas.microsoft.com/office/drawing/2014/main" id="{73A194C4-3E91-4304-916C-79FC9833F450}"/>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C71C3B5-8852-49F0-BEC0-27FF47F03D78}" type="slidenum">
              <a:rPr kumimoji="0" lang="en-GB" sz="1200" b="0" i="0" u="none" strike="noStrike" kern="1200" cap="none" spc="0" normalizeH="0" baseline="0" noProof="0" smtClean="0">
                <a:ln>
                  <a:noFill/>
                </a:ln>
                <a:solidFill>
                  <a:srgbClr val="000000">
                    <a:tint val="75000"/>
                  </a:srgb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29</a:t>
            </a:fld>
            <a:endParaRPr kumimoji="0" lang="en-GB" sz="1200" b="0" i="0" u="none" strike="noStrike" kern="1200" cap="none" spc="0" normalizeH="0" baseline="0" noProof="0">
              <a:ln>
                <a:noFill/>
              </a:ln>
              <a:solidFill>
                <a:srgbClr val="000000">
                  <a:tint val="75000"/>
                </a:srgb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4548365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F76D0F-4D7C-4AEA-8913-65D05406C710}"/>
              </a:ext>
            </a:extLst>
          </p:cNvPr>
          <p:cNvSpPr>
            <a:spLocks noGrp="1"/>
          </p:cNvSpPr>
          <p:nvPr>
            <p:ph type="title"/>
          </p:nvPr>
        </p:nvSpPr>
        <p:spPr>
          <a:xfrm>
            <a:off x="324090" y="136525"/>
            <a:ext cx="11511023" cy="737364"/>
          </a:xfrm>
        </p:spPr>
        <p:txBody>
          <a:bodyPr>
            <a:normAutofit/>
          </a:bodyPr>
          <a:lstStyle/>
          <a:p>
            <a:endParaRPr lang="en-GB" sz="2800" b="1" dirty="0">
              <a:solidFill>
                <a:srgbClr val="FF0000"/>
              </a:solidFill>
              <a:latin typeface="Arial Narrow" panose="020B0606020202030204" pitchFamily="34" charset="0"/>
            </a:endParaRPr>
          </a:p>
        </p:txBody>
      </p:sp>
      <p:sp>
        <p:nvSpPr>
          <p:cNvPr id="3" name="Content Placeholder 2">
            <a:extLst>
              <a:ext uri="{FF2B5EF4-FFF2-40B4-BE49-F238E27FC236}">
                <a16:creationId xmlns:a16="http://schemas.microsoft.com/office/drawing/2014/main" id="{1D8CDA93-1CBF-4567-9E50-A94CC266F464}"/>
              </a:ext>
            </a:extLst>
          </p:cNvPr>
          <p:cNvSpPr>
            <a:spLocks noGrp="1"/>
          </p:cNvSpPr>
          <p:nvPr>
            <p:ph idx="1"/>
          </p:nvPr>
        </p:nvSpPr>
        <p:spPr>
          <a:xfrm>
            <a:off x="324090" y="1134319"/>
            <a:ext cx="11511023" cy="5492186"/>
          </a:xfrm>
        </p:spPr>
        <p:txBody>
          <a:bodyPr>
            <a:normAutofit/>
          </a:bodyPr>
          <a:lstStyle/>
          <a:p>
            <a:pPr marL="0" indent="0">
              <a:lnSpc>
                <a:spcPct val="120000"/>
              </a:lnSpc>
              <a:spcBef>
                <a:spcPts val="0"/>
              </a:spcBef>
              <a:buNone/>
            </a:pPr>
            <a:r>
              <a:rPr lang="en-GB" sz="4400" b="1" dirty="0">
                <a:solidFill>
                  <a:srgbClr val="C00000"/>
                </a:solidFill>
                <a:latin typeface="Arial Narrow" panose="020B0606020202030204" pitchFamily="34" charset="0"/>
              </a:rPr>
              <a:t>Our Method of Economic Research</a:t>
            </a:r>
          </a:p>
          <a:p>
            <a:pPr marL="0" indent="0">
              <a:lnSpc>
                <a:spcPct val="120000"/>
              </a:lnSpc>
              <a:spcBef>
                <a:spcPts val="0"/>
              </a:spcBef>
              <a:buNone/>
            </a:pPr>
            <a:r>
              <a:rPr lang="en-GB" sz="4400" b="1" dirty="0">
                <a:solidFill>
                  <a:srgbClr val="C00000"/>
                </a:solidFill>
                <a:latin typeface="Arial Narrow" panose="020B0606020202030204" pitchFamily="34" charset="0"/>
              </a:rPr>
              <a:t>(political economy of capitalism)</a:t>
            </a:r>
          </a:p>
        </p:txBody>
      </p:sp>
      <p:sp>
        <p:nvSpPr>
          <p:cNvPr id="4" name="Slide Number Placeholder 3">
            <a:extLst>
              <a:ext uri="{FF2B5EF4-FFF2-40B4-BE49-F238E27FC236}">
                <a16:creationId xmlns:a16="http://schemas.microsoft.com/office/drawing/2014/main" id="{73A194C4-3E91-4304-916C-79FC9833F450}"/>
              </a:ext>
            </a:extLst>
          </p:cNvPr>
          <p:cNvSpPr>
            <a:spLocks noGrp="1"/>
          </p:cNvSpPr>
          <p:nvPr>
            <p:ph type="sldNum" sz="quarter" idx="12"/>
          </p:nvPr>
        </p:nvSpPr>
        <p:spPr/>
        <p:txBody>
          <a:bodyPr/>
          <a:lstStyle/>
          <a:p>
            <a:fld id="{4C71C3B5-8852-49F0-BEC0-27FF47F03D78}" type="slidenum">
              <a:rPr lang="en-GB" smtClean="0"/>
              <a:t>3</a:t>
            </a:fld>
            <a:endParaRPr lang="en-GB"/>
          </a:p>
        </p:txBody>
      </p:sp>
    </p:spTree>
    <p:extLst>
      <p:ext uri="{BB962C8B-B14F-4D97-AF65-F5344CB8AC3E}">
        <p14:creationId xmlns:p14="http://schemas.microsoft.com/office/powerpoint/2010/main" val="109968107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F76D0F-4D7C-4AEA-8913-65D05406C710}"/>
              </a:ext>
            </a:extLst>
          </p:cNvPr>
          <p:cNvSpPr>
            <a:spLocks noGrp="1"/>
          </p:cNvSpPr>
          <p:nvPr>
            <p:ph type="title"/>
          </p:nvPr>
        </p:nvSpPr>
        <p:spPr>
          <a:xfrm>
            <a:off x="266219" y="136525"/>
            <a:ext cx="11690430" cy="737364"/>
          </a:xfrm>
        </p:spPr>
        <p:txBody>
          <a:bodyPr>
            <a:normAutofit/>
          </a:bodyPr>
          <a:lstStyle/>
          <a:p>
            <a:endParaRPr lang="en-GB" sz="3200" b="1" dirty="0">
              <a:solidFill>
                <a:srgbClr val="C00000"/>
              </a:solidFill>
              <a:latin typeface="Arial Narrow" panose="020B0606020202030204" pitchFamily="34" charset="0"/>
            </a:endParaRPr>
          </a:p>
        </p:txBody>
      </p:sp>
      <p:sp>
        <p:nvSpPr>
          <p:cNvPr id="3" name="Content Placeholder 2">
            <a:extLst>
              <a:ext uri="{FF2B5EF4-FFF2-40B4-BE49-F238E27FC236}">
                <a16:creationId xmlns:a16="http://schemas.microsoft.com/office/drawing/2014/main" id="{1D8CDA93-1CBF-4567-9E50-A94CC266F464}"/>
              </a:ext>
            </a:extLst>
          </p:cNvPr>
          <p:cNvSpPr>
            <a:spLocks noGrp="1"/>
          </p:cNvSpPr>
          <p:nvPr>
            <p:ph idx="1"/>
          </p:nvPr>
        </p:nvSpPr>
        <p:spPr>
          <a:xfrm>
            <a:off x="266218" y="1134319"/>
            <a:ext cx="11690430" cy="5492186"/>
          </a:xfrm>
        </p:spPr>
        <p:txBody>
          <a:bodyPr>
            <a:normAutofit/>
          </a:bodyPr>
          <a:lstStyle/>
          <a:p>
            <a:pPr marL="0" indent="0">
              <a:lnSpc>
                <a:spcPct val="120000"/>
              </a:lnSpc>
              <a:spcBef>
                <a:spcPts val="0"/>
              </a:spcBef>
              <a:buNone/>
            </a:pPr>
            <a:r>
              <a:rPr lang="en-GB" sz="4400" b="1" dirty="0">
                <a:solidFill>
                  <a:srgbClr val="C00000"/>
                </a:solidFill>
                <a:latin typeface="Arial Narrow" panose="020B0606020202030204" pitchFamily="34" charset="0"/>
              </a:rPr>
              <a:t>The Extractive Economy in Mozambique</a:t>
            </a:r>
          </a:p>
        </p:txBody>
      </p:sp>
      <p:sp>
        <p:nvSpPr>
          <p:cNvPr id="4" name="Slide Number Placeholder 3">
            <a:extLst>
              <a:ext uri="{FF2B5EF4-FFF2-40B4-BE49-F238E27FC236}">
                <a16:creationId xmlns:a16="http://schemas.microsoft.com/office/drawing/2014/main" id="{73A194C4-3E91-4304-916C-79FC9833F450}"/>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C71C3B5-8852-49F0-BEC0-27FF47F03D78}" type="slidenum">
              <a:rPr kumimoji="0" lang="en-GB" sz="1200" b="0" i="0" u="none" strike="noStrike" kern="1200" cap="none" spc="0" normalizeH="0" baseline="0" noProof="0" smtClean="0">
                <a:ln>
                  <a:noFill/>
                </a:ln>
                <a:solidFill>
                  <a:srgbClr val="000000">
                    <a:tint val="75000"/>
                  </a:srgb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30</a:t>
            </a:fld>
            <a:endParaRPr kumimoji="0" lang="en-GB" sz="1200" b="0" i="0" u="none" strike="noStrike" kern="1200" cap="none" spc="0" normalizeH="0" baseline="0" noProof="0">
              <a:ln>
                <a:noFill/>
              </a:ln>
              <a:solidFill>
                <a:srgbClr val="000000">
                  <a:tint val="75000"/>
                </a:srgb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37964034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F76D0F-4D7C-4AEA-8913-65D05406C710}"/>
              </a:ext>
            </a:extLst>
          </p:cNvPr>
          <p:cNvSpPr>
            <a:spLocks noGrp="1"/>
          </p:cNvSpPr>
          <p:nvPr>
            <p:ph type="title"/>
          </p:nvPr>
        </p:nvSpPr>
        <p:spPr>
          <a:xfrm>
            <a:off x="266219" y="136525"/>
            <a:ext cx="11690430" cy="737364"/>
          </a:xfrm>
        </p:spPr>
        <p:txBody>
          <a:bodyPr>
            <a:normAutofit/>
          </a:bodyPr>
          <a:lstStyle/>
          <a:p>
            <a:r>
              <a:rPr lang="en-GB" sz="3200" b="1" dirty="0">
                <a:solidFill>
                  <a:srgbClr val="C00000"/>
                </a:solidFill>
                <a:latin typeface="Arial Narrow" panose="020B0606020202030204" pitchFamily="34" charset="0"/>
              </a:rPr>
              <a:t>What is the Extractive Economy?</a:t>
            </a:r>
          </a:p>
        </p:txBody>
      </p:sp>
      <p:sp>
        <p:nvSpPr>
          <p:cNvPr id="3" name="Content Placeholder 2">
            <a:extLst>
              <a:ext uri="{FF2B5EF4-FFF2-40B4-BE49-F238E27FC236}">
                <a16:creationId xmlns:a16="http://schemas.microsoft.com/office/drawing/2014/main" id="{1D8CDA93-1CBF-4567-9E50-A94CC266F464}"/>
              </a:ext>
            </a:extLst>
          </p:cNvPr>
          <p:cNvSpPr>
            <a:spLocks noGrp="1"/>
          </p:cNvSpPr>
          <p:nvPr>
            <p:ph idx="1"/>
          </p:nvPr>
        </p:nvSpPr>
        <p:spPr>
          <a:xfrm>
            <a:off x="266218" y="1134319"/>
            <a:ext cx="11690430" cy="5492186"/>
          </a:xfrm>
        </p:spPr>
        <p:txBody>
          <a:bodyPr>
            <a:normAutofit/>
          </a:bodyPr>
          <a:lstStyle/>
          <a:p>
            <a:pPr>
              <a:lnSpc>
                <a:spcPct val="120000"/>
              </a:lnSpc>
              <a:spcBef>
                <a:spcPts val="0"/>
              </a:spcBef>
              <a:spcAft>
                <a:spcPts val="2400"/>
              </a:spcAft>
            </a:pPr>
            <a:r>
              <a:rPr lang="en-GB" dirty="0">
                <a:latin typeface="Arial Narrow" panose="020B0606020202030204" pitchFamily="34" charset="0"/>
              </a:rPr>
              <a:t>A system of capital accumulation, specific to the historical conditions of capitalist development in Mozambique, that develops around an extractive core (dominantly minerals and energy, but also </a:t>
            </a:r>
            <a:r>
              <a:rPr lang="en-GB" dirty="0" err="1">
                <a:latin typeface="Arial Narrow" panose="020B0606020202030204" pitchFamily="34" charset="0"/>
              </a:rPr>
              <a:t>agro</a:t>
            </a:r>
            <a:r>
              <a:rPr lang="en-GB" dirty="0">
                <a:latin typeface="Arial Narrow" panose="020B0606020202030204" pitchFamily="34" charset="0"/>
              </a:rPr>
              <a:t>-commodities), and that dominates sector linkages, finance, state policy and class formation and struggle.</a:t>
            </a:r>
          </a:p>
          <a:p>
            <a:pPr>
              <a:lnSpc>
                <a:spcPct val="120000"/>
              </a:lnSpc>
              <a:spcBef>
                <a:spcPts val="0"/>
              </a:spcBef>
              <a:spcAft>
                <a:spcPts val="2400"/>
              </a:spcAft>
            </a:pPr>
            <a:r>
              <a:rPr lang="en-GB" dirty="0">
                <a:latin typeface="Arial Narrow" panose="020B0606020202030204" pitchFamily="34" charset="0"/>
              </a:rPr>
              <a:t>Mode of surplus extraction through generalisation of commoditization and wage labour, with specific characteristics, namely the relationship between formal and informal subordination of labour to capital (the role of petty commodity production on capital accumulation) and dependency on large inflows of foreign capital.</a:t>
            </a:r>
          </a:p>
        </p:txBody>
      </p:sp>
      <p:sp>
        <p:nvSpPr>
          <p:cNvPr id="4" name="Slide Number Placeholder 3">
            <a:extLst>
              <a:ext uri="{FF2B5EF4-FFF2-40B4-BE49-F238E27FC236}">
                <a16:creationId xmlns:a16="http://schemas.microsoft.com/office/drawing/2014/main" id="{73A194C4-3E91-4304-916C-79FC9833F450}"/>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C71C3B5-8852-49F0-BEC0-27FF47F03D78}" type="slidenum">
              <a:rPr kumimoji="0" lang="en-GB" sz="1200" b="0" i="0" u="none" strike="noStrike" kern="1200" cap="none" spc="0" normalizeH="0" baseline="0" noProof="0" smtClean="0">
                <a:ln>
                  <a:noFill/>
                </a:ln>
                <a:solidFill>
                  <a:srgbClr val="000000">
                    <a:tint val="75000"/>
                  </a:srgb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31</a:t>
            </a:fld>
            <a:endParaRPr kumimoji="0" lang="en-GB" sz="1200" b="0" i="0" u="none" strike="noStrike" kern="1200" cap="none" spc="0" normalizeH="0" baseline="0" noProof="0">
              <a:ln>
                <a:noFill/>
              </a:ln>
              <a:solidFill>
                <a:srgbClr val="000000">
                  <a:tint val="75000"/>
                </a:srgb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18797252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F76D0F-4D7C-4AEA-8913-65D05406C710}"/>
              </a:ext>
            </a:extLst>
          </p:cNvPr>
          <p:cNvSpPr>
            <a:spLocks noGrp="1"/>
          </p:cNvSpPr>
          <p:nvPr>
            <p:ph type="title"/>
          </p:nvPr>
        </p:nvSpPr>
        <p:spPr>
          <a:xfrm>
            <a:off x="266219" y="136525"/>
            <a:ext cx="11690430" cy="737364"/>
          </a:xfrm>
        </p:spPr>
        <p:txBody>
          <a:bodyPr>
            <a:normAutofit/>
          </a:bodyPr>
          <a:lstStyle/>
          <a:p>
            <a:r>
              <a:rPr lang="en-GB" sz="3200" b="1" dirty="0">
                <a:solidFill>
                  <a:srgbClr val="C00000"/>
                </a:solidFill>
                <a:latin typeface="Arial Narrow" panose="020B0606020202030204" pitchFamily="34" charset="0"/>
              </a:rPr>
              <a:t>How do we study the Extractive Economy?</a:t>
            </a:r>
          </a:p>
        </p:txBody>
      </p:sp>
      <p:sp>
        <p:nvSpPr>
          <p:cNvPr id="3" name="Content Placeholder 2">
            <a:extLst>
              <a:ext uri="{FF2B5EF4-FFF2-40B4-BE49-F238E27FC236}">
                <a16:creationId xmlns:a16="http://schemas.microsoft.com/office/drawing/2014/main" id="{1D8CDA93-1CBF-4567-9E50-A94CC266F464}"/>
              </a:ext>
            </a:extLst>
          </p:cNvPr>
          <p:cNvSpPr>
            <a:spLocks noGrp="1"/>
          </p:cNvSpPr>
          <p:nvPr>
            <p:ph idx="1"/>
          </p:nvPr>
        </p:nvSpPr>
        <p:spPr>
          <a:xfrm>
            <a:off x="266218" y="1134319"/>
            <a:ext cx="11690430" cy="5492186"/>
          </a:xfrm>
        </p:spPr>
        <p:txBody>
          <a:bodyPr/>
          <a:lstStyle/>
          <a:p>
            <a:pPr lvl="0">
              <a:lnSpc>
                <a:spcPct val="120000"/>
              </a:lnSpc>
              <a:spcBef>
                <a:spcPts val="0"/>
              </a:spcBef>
              <a:spcAft>
                <a:spcPts val="2400"/>
              </a:spcAft>
            </a:pPr>
            <a:r>
              <a:rPr lang="en-GB" dirty="0">
                <a:solidFill>
                  <a:srgbClr val="000000"/>
                </a:solidFill>
                <a:latin typeface="Arial Narrow" panose="020B0606020202030204" pitchFamily="34" charset="0"/>
              </a:rPr>
              <a:t>The “idea” of the Extractive Economy as a historically specific form of capitalist accumulation comes from qualitative historical research and analysis of apparent economic paradoxes, which can only be solved by hypothesising approaches based on critical political economy analysis of capitalism, as set up earlier – we look for a single, coherent, historically located narrative that explains how capitalist accumulation and social reproduction (as defined above) takes place, within specific structures of accumulation (as identified earlier), looking at interactions and tensions between local and global dynamics of capitalism in an unequal world.</a:t>
            </a:r>
          </a:p>
          <a:p>
            <a:pPr lvl="0">
              <a:lnSpc>
                <a:spcPct val="120000"/>
              </a:lnSpc>
              <a:spcBef>
                <a:spcPts val="0"/>
              </a:spcBef>
              <a:spcAft>
                <a:spcPts val="2400"/>
              </a:spcAft>
            </a:pPr>
            <a:r>
              <a:rPr lang="en-GB" dirty="0">
                <a:solidFill>
                  <a:srgbClr val="000000"/>
                </a:solidFill>
                <a:latin typeface="Arial Narrow" panose="020B0606020202030204" pitchFamily="34" charset="0"/>
              </a:rPr>
              <a:t>We look for whether and how primitive capitalist accumulation takes place and their specific historical conditions </a:t>
            </a:r>
          </a:p>
        </p:txBody>
      </p:sp>
      <p:sp>
        <p:nvSpPr>
          <p:cNvPr id="4" name="Slide Number Placeholder 3">
            <a:extLst>
              <a:ext uri="{FF2B5EF4-FFF2-40B4-BE49-F238E27FC236}">
                <a16:creationId xmlns:a16="http://schemas.microsoft.com/office/drawing/2014/main" id="{73A194C4-3E91-4304-916C-79FC9833F450}"/>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C71C3B5-8852-49F0-BEC0-27FF47F03D78}" type="slidenum">
              <a:rPr kumimoji="0" lang="en-GB" sz="1200" b="0" i="0" u="none" strike="noStrike" kern="1200" cap="none" spc="0" normalizeH="0" baseline="0" noProof="0" smtClean="0">
                <a:ln>
                  <a:noFill/>
                </a:ln>
                <a:solidFill>
                  <a:srgbClr val="000000">
                    <a:tint val="75000"/>
                  </a:srgb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32</a:t>
            </a:fld>
            <a:endParaRPr kumimoji="0" lang="en-GB" sz="1200" b="0" i="0" u="none" strike="noStrike" kern="1200" cap="none" spc="0" normalizeH="0" baseline="0" noProof="0">
              <a:ln>
                <a:noFill/>
              </a:ln>
              <a:solidFill>
                <a:srgbClr val="000000">
                  <a:tint val="75000"/>
                </a:srgb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02583923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F76D0F-4D7C-4AEA-8913-65D05406C710}"/>
              </a:ext>
            </a:extLst>
          </p:cNvPr>
          <p:cNvSpPr>
            <a:spLocks noGrp="1"/>
          </p:cNvSpPr>
          <p:nvPr>
            <p:ph type="title"/>
          </p:nvPr>
        </p:nvSpPr>
        <p:spPr>
          <a:xfrm>
            <a:off x="266219" y="136525"/>
            <a:ext cx="11690430" cy="737364"/>
          </a:xfrm>
        </p:spPr>
        <p:txBody>
          <a:bodyPr>
            <a:normAutofit/>
          </a:bodyPr>
          <a:lstStyle/>
          <a:p>
            <a:r>
              <a:rPr lang="en-GB" sz="3200" b="1" dirty="0">
                <a:solidFill>
                  <a:srgbClr val="C00000"/>
                </a:solidFill>
                <a:latin typeface="Arial Narrow" panose="020B0606020202030204" pitchFamily="34" charset="0"/>
              </a:rPr>
              <a:t>The Data Process</a:t>
            </a:r>
          </a:p>
        </p:txBody>
      </p:sp>
      <p:sp>
        <p:nvSpPr>
          <p:cNvPr id="3" name="Content Placeholder 2">
            <a:extLst>
              <a:ext uri="{FF2B5EF4-FFF2-40B4-BE49-F238E27FC236}">
                <a16:creationId xmlns:a16="http://schemas.microsoft.com/office/drawing/2014/main" id="{1D8CDA93-1CBF-4567-9E50-A94CC266F464}"/>
              </a:ext>
            </a:extLst>
          </p:cNvPr>
          <p:cNvSpPr>
            <a:spLocks noGrp="1"/>
          </p:cNvSpPr>
          <p:nvPr>
            <p:ph idx="1"/>
          </p:nvPr>
        </p:nvSpPr>
        <p:spPr>
          <a:xfrm>
            <a:off x="266218" y="1134319"/>
            <a:ext cx="11690430" cy="5492186"/>
          </a:xfrm>
        </p:spPr>
        <p:txBody>
          <a:bodyPr>
            <a:normAutofit fontScale="92500"/>
          </a:bodyPr>
          <a:lstStyle/>
          <a:p>
            <a:pPr>
              <a:lnSpc>
                <a:spcPct val="120000"/>
              </a:lnSpc>
              <a:spcBef>
                <a:spcPts val="0"/>
              </a:spcBef>
              <a:spcAft>
                <a:spcPts val="2400"/>
              </a:spcAft>
            </a:pPr>
            <a:r>
              <a:rPr lang="en-GB" dirty="0">
                <a:latin typeface="Arial Narrow" panose="020B0606020202030204" pitchFamily="34" charset="0"/>
              </a:rPr>
              <a:t>Historical knowledge and theoretical hypothesis led us to formulate the questions we were looking for in the data: structural change in historical perspective, the role of finance, the relationship between firms, the role of different sectors and activities in a common process of accumulation, and the core of the system of accumulation around which different activities and processes gravitate.</a:t>
            </a:r>
          </a:p>
          <a:p>
            <a:pPr>
              <a:lnSpc>
                <a:spcPct val="120000"/>
              </a:lnSpc>
              <a:spcBef>
                <a:spcPts val="0"/>
              </a:spcBef>
              <a:spcAft>
                <a:spcPts val="2400"/>
              </a:spcAft>
            </a:pPr>
            <a:r>
              <a:rPr lang="en-GB" dirty="0">
                <a:latin typeface="Arial Narrow" panose="020B0606020202030204" pitchFamily="34" charset="0"/>
              </a:rPr>
              <a:t>So, we started with traditional, sector-based data and, following Chang, disaggregated at six-digit level. The choice of the period was important, because we wanted long term series that could capture structural change not only in sector balances but also in the political and social organization of the economy, this is, historic structural change (for example, for Mozambique, the starting point was half a decade prior to the boom of import-substitution manufacturing). </a:t>
            </a:r>
          </a:p>
        </p:txBody>
      </p:sp>
      <p:sp>
        <p:nvSpPr>
          <p:cNvPr id="4" name="Slide Number Placeholder 3">
            <a:extLst>
              <a:ext uri="{FF2B5EF4-FFF2-40B4-BE49-F238E27FC236}">
                <a16:creationId xmlns:a16="http://schemas.microsoft.com/office/drawing/2014/main" id="{73A194C4-3E91-4304-916C-79FC9833F450}"/>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C71C3B5-8852-49F0-BEC0-27FF47F03D78}" type="slidenum">
              <a:rPr kumimoji="0" lang="en-GB" sz="1200" b="0" i="0" u="none" strike="noStrike" kern="1200" cap="none" spc="0" normalizeH="0" baseline="0" noProof="0" smtClean="0">
                <a:ln>
                  <a:noFill/>
                </a:ln>
                <a:solidFill>
                  <a:srgbClr val="000000">
                    <a:tint val="75000"/>
                  </a:srgb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33</a:t>
            </a:fld>
            <a:endParaRPr kumimoji="0" lang="en-GB" sz="1200" b="0" i="0" u="none" strike="noStrike" kern="1200" cap="none" spc="0" normalizeH="0" baseline="0" noProof="0">
              <a:ln>
                <a:noFill/>
              </a:ln>
              <a:solidFill>
                <a:srgbClr val="000000">
                  <a:tint val="75000"/>
                </a:srgb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42952050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F76D0F-4D7C-4AEA-8913-65D05406C710}"/>
              </a:ext>
            </a:extLst>
          </p:cNvPr>
          <p:cNvSpPr>
            <a:spLocks noGrp="1"/>
          </p:cNvSpPr>
          <p:nvPr>
            <p:ph type="title"/>
          </p:nvPr>
        </p:nvSpPr>
        <p:spPr>
          <a:xfrm>
            <a:off x="266219" y="136525"/>
            <a:ext cx="11690430" cy="737364"/>
          </a:xfrm>
        </p:spPr>
        <p:txBody>
          <a:bodyPr>
            <a:normAutofit/>
          </a:bodyPr>
          <a:lstStyle/>
          <a:p>
            <a:r>
              <a:rPr lang="en-GB" sz="3200" b="1" dirty="0">
                <a:solidFill>
                  <a:srgbClr val="C00000"/>
                </a:solidFill>
                <a:latin typeface="Arial Narrow" panose="020B0606020202030204" pitchFamily="34" charset="0"/>
              </a:rPr>
              <a:t>The Data Process</a:t>
            </a:r>
          </a:p>
        </p:txBody>
      </p:sp>
      <p:sp>
        <p:nvSpPr>
          <p:cNvPr id="3" name="Content Placeholder 2">
            <a:extLst>
              <a:ext uri="{FF2B5EF4-FFF2-40B4-BE49-F238E27FC236}">
                <a16:creationId xmlns:a16="http://schemas.microsoft.com/office/drawing/2014/main" id="{1D8CDA93-1CBF-4567-9E50-A94CC266F464}"/>
              </a:ext>
            </a:extLst>
          </p:cNvPr>
          <p:cNvSpPr>
            <a:spLocks noGrp="1"/>
          </p:cNvSpPr>
          <p:nvPr>
            <p:ph idx="1"/>
          </p:nvPr>
        </p:nvSpPr>
        <p:spPr>
          <a:xfrm>
            <a:off x="266218" y="972273"/>
            <a:ext cx="11690430" cy="5654232"/>
          </a:xfrm>
        </p:spPr>
        <p:txBody>
          <a:bodyPr>
            <a:normAutofit fontScale="92500" lnSpcReduction="10000"/>
          </a:bodyPr>
          <a:lstStyle/>
          <a:p>
            <a:pPr>
              <a:lnSpc>
                <a:spcPct val="120000"/>
              </a:lnSpc>
              <a:spcBef>
                <a:spcPts val="0"/>
              </a:spcBef>
              <a:spcAft>
                <a:spcPts val="2400"/>
              </a:spcAft>
            </a:pPr>
            <a:r>
              <a:rPr lang="en-GB" dirty="0">
                <a:latin typeface="Arial Narrow" panose="020B0606020202030204" pitchFamily="34" charset="0"/>
              </a:rPr>
              <a:t>First data analysis confirmed models and raised a key question:</a:t>
            </a:r>
          </a:p>
          <a:p>
            <a:pPr lvl="1">
              <a:lnSpc>
                <a:spcPct val="120000"/>
              </a:lnSpc>
              <a:spcBef>
                <a:spcPts val="0"/>
              </a:spcBef>
              <a:spcAft>
                <a:spcPts val="2400"/>
              </a:spcAft>
            </a:pPr>
            <a:r>
              <a:rPr lang="en-GB" dirty="0">
                <a:latin typeface="Arial Narrow" panose="020B0606020202030204" pitchFamily="34" charset="0"/>
              </a:rPr>
              <a:t>Confirmation: Chenery, Kaldor, </a:t>
            </a:r>
            <a:r>
              <a:rPr lang="en-GB" dirty="0" err="1">
                <a:latin typeface="Arial Narrow" panose="020B0606020202030204" pitchFamily="34" charset="0"/>
              </a:rPr>
              <a:t>Mahalanobis</a:t>
            </a:r>
            <a:r>
              <a:rPr lang="en-GB" dirty="0">
                <a:latin typeface="Arial Narrow" panose="020B0606020202030204" pitchFamily="34" charset="0"/>
              </a:rPr>
              <a:t>, </a:t>
            </a:r>
            <a:r>
              <a:rPr lang="en-GB" dirty="0" err="1">
                <a:latin typeface="Arial Narrow" panose="020B0606020202030204" pitchFamily="34" charset="0"/>
              </a:rPr>
              <a:t>Kalecki</a:t>
            </a:r>
            <a:r>
              <a:rPr lang="en-GB" dirty="0">
                <a:latin typeface="Arial Narrow" panose="020B0606020202030204" pitchFamily="34" charset="0"/>
              </a:rPr>
              <a:t> and Chang models of industrialization and economic growth. There is nothing interesting about confirming what we already know.</a:t>
            </a:r>
          </a:p>
          <a:p>
            <a:pPr lvl="1">
              <a:lnSpc>
                <a:spcPct val="120000"/>
              </a:lnSpc>
              <a:spcBef>
                <a:spcPts val="0"/>
              </a:spcBef>
              <a:spcAft>
                <a:spcPts val="2400"/>
              </a:spcAft>
            </a:pPr>
            <a:r>
              <a:rPr lang="en-GB" dirty="0">
                <a:latin typeface="Arial Narrow" panose="020B0606020202030204" pitchFamily="34" charset="0"/>
              </a:rPr>
              <a:t>New stuff: structures and structural relationships were not significantly affected by historical and political structural changes. So, we needed to look at structures of accumulation (as defined above), this is, at the formation and interactions of agents and economic linkages/pressures in specific historical contexts, and how these interactions shaped the limits, options and possibilities (more specifically, why agency was not so effective).</a:t>
            </a:r>
          </a:p>
          <a:p>
            <a:pPr lvl="1">
              <a:lnSpc>
                <a:spcPct val="120000"/>
              </a:lnSpc>
              <a:spcBef>
                <a:spcPts val="0"/>
              </a:spcBef>
              <a:spcAft>
                <a:spcPts val="2400"/>
              </a:spcAft>
            </a:pPr>
            <a:r>
              <a:rPr lang="en-GB" dirty="0">
                <a:latin typeface="Arial Narrow" panose="020B0606020202030204" pitchFamily="34" charset="0"/>
              </a:rPr>
              <a:t>The combination of both results led us to another research question – how structures of accumulation actually determine the long-term relationships between sectors, finance and the State? Thus, we went beyond the structuralist debate, into the political economy of economic structures and growth and, in doing so, we needed to explain linkages, agencies and the state and its relationship with capital. </a:t>
            </a:r>
          </a:p>
        </p:txBody>
      </p:sp>
      <p:sp>
        <p:nvSpPr>
          <p:cNvPr id="4" name="Slide Number Placeholder 3">
            <a:extLst>
              <a:ext uri="{FF2B5EF4-FFF2-40B4-BE49-F238E27FC236}">
                <a16:creationId xmlns:a16="http://schemas.microsoft.com/office/drawing/2014/main" id="{73A194C4-3E91-4304-916C-79FC9833F450}"/>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C71C3B5-8852-49F0-BEC0-27FF47F03D78}" type="slidenum">
              <a:rPr kumimoji="0" lang="en-GB" sz="1200" b="0" i="0" u="none" strike="noStrike" kern="1200" cap="none" spc="0" normalizeH="0" baseline="0" noProof="0" smtClean="0">
                <a:ln>
                  <a:noFill/>
                </a:ln>
                <a:solidFill>
                  <a:srgbClr val="000000">
                    <a:tint val="75000"/>
                  </a:srgb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34</a:t>
            </a:fld>
            <a:endParaRPr kumimoji="0" lang="en-GB" sz="1200" b="0" i="0" u="none" strike="noStrike" kern="1200" cap="none" spc="0" normalizeH="0" baseline="0" noProof="0">
              <a:ln>
                <a:noFill/>
              </a:ln>
              <a:solidFill>
                <a:srgbClr val="000000">
                  <a:tint val="75000"/>
                </a:srgb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6624588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F76D0F-4D7C-4AEA-8913-65D05406C710}"/>
              </a:ext>
            </a:extLst>
          </p:cNvPr>
          <p:cNvSpPr>
            <a:spLocks noGrp="1"/>
          </p:cNvSpPr>
          <p:nvPr>
            <p:ph type="title"/>
          </p:nvPr>
        </p:nvSpPr>
        <p:spPr>
          <a:xfrm>
            <a:off x="266219" y="136525"/>
            <a:ext cx="11690430" cy="737364"/>
          </a:xfrm>
        </p:spPr>
        <p:txBody>
          <a:bodyPr>
            <a:normAutofit/>
          </a:bodyPr>
          <a:lstStyle/>
          <a:p>
            <a:r>
              <a:rPr lang="en-GB" sz="3200" b="1" dirty="0">
                <a:solidFill>
                  <a:srgbClr val="C00000"/>
                </a:solidFill>
                <a:latin typeface="Arial Narrow" panose="020B0606020202030204" pitchFamily="34" charset="0"/>
              </a:rPr>
              <a:t>The Data Process</a:t>
            </a:r>
          </a:p>
        </p:txBody>
      </p:sp>
      <p:sp>
        <p:nvSpPr>
          <p:cNvPr id="3" name="Content Placeholder 2">
            <a:extLst>
              <a:ext uri="{FF2B5EF4-FFF2-40B4-BE49-F238E27FC236}">
                <a16:creationId xmlns:a16="http://schemas.microsoft.com/office/drawing/2014/main" id="{1D8CDA93-1CBF-4567-9E50-A94CC266F464}"/>
              </a:ext>
            </a:extLst>
          </p:cNvPr>
          <p:cNvSpPr>
            <a:spLocks noGrp="1"/>
          </p:cNvSpPr>
          <p:nvPr>
            <p:ph idx="1"/>
          </p:nvPr>
        </p:nvSpPr>
        <p:spPr>
          <a:xfrm>
            <a:off x="266218" y="972273"/>
            <a:ext cx="11690430" cy="5654232"/>
          </a:xfrm>
        </p:spPr>
        <p:txBody>
          <a:bodyPr>
            <a:normAutofit fontScale="92500" lnSpcReduction="10000"/>
          </a:bodyPr>
          <a:lstStyle/>
          <a:p>
            <a:pPr>
              <a:lnSpc>
                <a:spcPct val="120000"/>
              </a:lnSpc>
              <a:spcBef>
                <a:spcPts val="0"/>
              </a:spcBef>
              <a:spcAft>
                <a:spcPts val="2400"/>
              </a:spcAft>
            </a:pPr>
            <a:r>
              <a:rPr lang="en-GB" dirty="0">
                <a:latin typeface="Arial Narrow" panose="020B0606020202030204" pitchFamily="34" charset="0"/>
              </a:rPr>
              <a:t>The best way to understand a system is to look at its limits. So, we identified the key paradoxes and critical points and tried to understand what created them and how they are related to expansion – remember, from our method, that capitalist expansion and crisis are two sides of the same coin and one leads to the other. </a:t>
            </a:r>
          </a:p>
          <a:p>
            <a:pPr>
              <a:lnSpc>
                <a:spcPct val="120000"/>
              </a:lnSpc>
              <a:spcBef>
                <a:spcPts val="0"/>
              </a:spcBef>
              <a:spcAft>
                <a:spcPts val="2400"/>
              </a:spcAft>
            </a:pPr>
            <a:r>
              <a:rPr lang="en-GB" dirty="0">
                <a:latin typeface="Arial Narrow" panose="020B0606020202030204" pitchFamily="34" charset="0"/>
              </a:rPr>
              <a:t>In doing so, we needed to understand the labour process and the sources of profitability – remember, from our method, that profitability is associated with the extraction of surplus value, in the form of profit, and that this is associated with productivity and the subsistence costs of labour reproduction.</a:t>
            </a:r>
          </a:p>
          <a:p>
            <a:pPr>
              <a:lnSpc>
                <a:spcPct val="120000"/>
              </a:lnSpc>
              <a:spcBef>
                <a:spcPts val="0"/>
              </a:spcBef>
              <a:spcAft>
                <a:spcPts val="2400"/>
              </a:spcAft>
            </a:pPr>
            <a:r>
              <a:rPr lang="en-GB" dirty="0">
                <a:latin typeface="Arial Narrow" panose="020B0606020202030204" pitchFamily="34" charset="0"/>
              </a:rPr>
              <a:t>Finally, we need to remember, from our method, that capitalist production is for capitalist accumulation, and that means the capitalist organization of the society as a whole (with all the different characteristics defined earlier).  </a:t>
            </a:r>
          </a:p>
        </p:txBody>
      </p:sp>
      <p:sp>
        <p:nvSpPr>
          <p:cNvPr id="4" name="Slide Number Placeholder 3">
            <a:extLst>
              <a:ext uri="{FF2B5EF4-FFF2-40B4-BE49-F238E27FC236}">
                <a16:creationId xmlns:a16="http://schemas.microsoft.com/office/drawing/2014/main" id="{73A194C4-3E91-4304-916C-79FC9833F450}"/>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C71C3B5-8852-49F0-BEC0-27FF47F03D78}" type="slidenum">
              <a:rPr kumimoji="0" lang="en-GB" sz="1200" b="0" i="0" u="none" strike="noStrike" kern="1200" cap="none" spc="0" normalizeH="0" baseline="0" noProof="0" smtClean="0">
                <a:ln>
                  <a:noFill/>
                </a:ln>
                <a:solidFill>
                  <a:srgbClr val="000000">
                    <a:tint val="75000"/>
                  </a:srgb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35</a:t>
            </a:fld>
            <a:endParaRPr kumimoji="0" lang="en-GB" sz="1200" b="0" i="0" u="none" strike="noStrike" kern="1200" cap="none" spc="0" normalizeH="0" baseline="0" noProof="0">
              <a:ln>
                <a:noFill/>
              </a:ln>
              <a:solidFill>
                <a:srgbClr val="000000">
                  <a:tint val="75000"/>
                </a:srgb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66552376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F76D0F-4D7C-4AEA-8913-65D05406C710}"/>
              </a:ext>
            </a:extLst>
          </p:cNvPr>
          <p:cNvSpPr>
            <a:spLocks noGrp="1"/>
          </p:cNvSpPr>
          <p:nvPr>
            <p:ph type="title"/>
          </p:nvPr>
        </p:nvSpPr>
        <p:spPr>
          <a:xfrm>
            <a:off x="266219" y="136525"/>
            <a:ext cx="11690430" cy="737364"/>
          </a:xfrm>
        </p:spPr>
        <p:txBody>
          <a:bodyPr>
            <a:normAutofit/>
          </a:bodyPr>
          <a:lstStyle/>
          <a:p>
            <a:r>
              <a:rPr lang="en-GB" sz="3200" b="1" dirty="0">
                <a:solidFill>
                  <a:srgbClr val="C00000"/>
                </a:solidFill>
                <a:latin typeface="Arial Narrow" panose="020B0606020202030204" pitchFamily="34" charset="0"/>
              </a:rPr>
              <a:t>The Data Process</a:t>
            </a:r>
          </a:p>
        </p:txBody>
      </p:sp>
      <p:sp>
        <p:nvSpPr>
          <p:cNvPr id="3" name="Content Placeholder 2">
            <a:extLst>
              <a:ext uri="{FF2B5EF4-FFF2-40B4-BE49-F238E27FC236}">
                <a16:creationId xmlns:a16="http://schemas.microsoft.com/office/drawing/2014/main" id="{1D8CDA93-1CBF-4567-9E50-A94CC266F464}"/>
              </a:ext>
            </a:extLst>
          </p:cNvPr>
          <p:cNvSpPr>
            <a:spLocks noGrp="1"/>
          </p:cNvSpPr>
          <p:nvPr>
            <p:ph idx="1"/>
          </p:nvPr>
        </p:nvSpPr>
        <p:spPr>
          <a:xfrm>
            <a:off x="266218" y="972273"/>
            <a:ext cx="11690430" cy="5654232"/>
          </a:xfrm>
        </p:spPr>
        <p:txBody>
          <a:bodyPr>
            <a:normAutofit/>
          </a:bodyPr>
          <a:lstStyle/>
          <a:p>
            <a:pPr>
              <a:lnSpc>
                <a:spcPct val="120000"/>
              </a:lnSpc>
              <a:spcBef>
                <a:spcPts val="0"/>
              </a:spcBef>
              <a:spcAft>
                <a:spcPts val="2400"/>
              </a:spcAft>
            </a:pPr>
            <a:r>
              <a:rPr lang="en-GB" dirty="0">
                <a:latin typeface="Arial Narrow" panose="020B0606020202030204" pitchFamily="34" charset="0"/>
              </a:rPr>
              <a:t>In brief, we identified the sources of expansion and crisis related to the ability to export, mobilize finance, mobilize labour, sustain productivity and demand and, in doing so, we could identify the gravitational core of the economy and of the social system of accumulation.</a:t>
            </a:r>
          </a:p>
          <a:p>
            <a:pPr>
              <a:lnSpc>
                <a:spcPct val="120000"/>
              </a:lnSpc>
              <a:spcBef>
                <a:spcPts val="0"/>
              </a:spcBef>
              <a:spcAft>
                <a:spcPts val="2400"/>
              </a:spcAft>
            </a:pPr>
            <a:r>
              <a:rPr lang="en-GB" dirty="0">
                <a:latin typeface="Arial Narrow" panose="020B0606020202030204" pitchFamily="34" charset="0"/>
              </a:rPr>
              <a:t>Then, the question become how that could explain the State and State policy, the interaction between sectors, the emergence of new social groups and labour relations. A combination of data and historical knowledge led us to build a narrative.</a:t>
            </a:r>
          </a:p>
        </p:txBody>
      </p:sp>
      <p:sp>
        <p:nvSpPr>
          <p:cNvPr id="4" name="Slide Number Placeholder 3">
            <a:extLst>
              <a:ext uri="{FF2B5EF4-FFF2-40B4-BE49-F238E27FC236}">
                <a16:creationId xmlns:a16="http://schemas.microsoft.com/office/drawing/2014/main" id="{73A194C4-3E91-4304-916C-79FC9833F450}"/>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C71C3B5-8852-49F0-BEC0-27FF47F03D78}" type="slidenum">
              <a:rPr kumimoji="0" lang="en-GB" sz="1200" b="0" i="0" u="none" strike="noStrike" kern="1200" cap="none" spc="0" normalizeH="0" baseline="0" noProof="0" smtClean="0">
                <a:ln>
                  <a:noFill/>
                </a:ln>
                <a:solidFill>
                  <a:srgbClr val="000000">
                    <a:tint val="75000"/>
                  </a:srgb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36</a:t>
            </a:fld>
            <a:endParaRPr kumimoji="0" lang="en-GB" sz="1200" b="0" i="0" u="none" strike="noStrike" kern="1200" cap="none" spc="0" normalizeH="0" baseline="0" noProof="0">
              <a:ln>
                <a:noFill/>
              </a:ln>
              <a:solidFill>
                <a:srgbClr val="000000">
                  <a:tint val="75000"/>
                </a:srgb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95230232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F76D0F-4D7C-4AEA-8913-65D05406C710}"/>
              </a:ext>
            </a:extLst>
          </p:cNvPr>
          <p:cNvSpPr>
            <a:spLocks noGrp="1"/>
          </p:cNvSpPr>
          <p:nvPr>
            <p:ph type="title"/>
          </p:nvPr>
        </p:nvSpPr>
        <p:spPr>
          <a:xfrm>
            <a:off x="266219" y="136525"/>
            <a:ext cx="11690430" cy="468593"/>
          </a:xfrm>
        </p:spPr>
        <p:txBody>
          <a:bodyPr>
            <a:normAutofit fontScale="90000"/>
          </a:bodyPr>
          <a:lstStyle/>
          <a:p>
            <a:endParaRPr lang="en-GB" sz="3200" b="1" dirty="0">
              <a:solidFill>
                <a:srgbClr val="C00000"/>
              </a:solidFill>
              <a:latin typeface="Arial Narrow" panose="020B0606020202030204" pitchFamily="34" charset="0"/>
            </a:endParaRPr>
          </a:p>
        </p:txBody>
      </p:sp>
      <p:pic>
        <p:nvPicPr>
          <p:cNvPr id="10" name="Content Placeholder 9">
            <a:extLst>
              <a:ext uri="{FF2B5EF4-FFF2-40B4-BE49-F238E27FC236}">
                <a16:creationId xmlns:a16="http://schemas.microsoft.com/office/drawing/2014/main" id="{AE1B91BA-66FF-9355-0357-4E5E2AA1296D}"/>
              </a:ext>
            </a:extLst>
          </p:cNvPr>
          <p:cNvPicPr>
            <a:picLocks noGrp="1" noChangeAspect="1"/>
          </p:cNvPicPr>
          <p:nvPr>
            <p:ph idx="1"/>
          </p:nvPr>
        </p:nvPicPr>
        <p:blipFill>
          <a:blip r:embed="rId2"/>
          <a:stretch>
            <a:fillRect/>
          </a:stretch>
        </p:blipFill>
        <p:spPr>
          <a:xfrm>
            <a:off x="266219" y="726141"/>
            <a:ext cx="11690430" cy="5995334"/>
          </a:xfrm>
          <a:prstGeom prst="rect">
            <a:avLst/>
          </a:prstGeom>
        </p:spPr>
      </p:pic>
      <p:sp>
        <p:nvSpPr>
          <p:cNvPr id="4" name="Slide Number Placeholder 3">
            <a:extLst>
              <a:ext uri="{FF2B5EF4-FFF2-40B4-BE49-F238E27FC236}">
                <a16:creationId xmlns:a16="http://schemas.microsoft.com/office/drawing/2014/main" id="{73A194C4-3E91-4304-916C-79FC9833F450}"/>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C71C3B5-8852-49F0-BEC0-27FF47F03D78}" type="slidenum">
              <a:rPr kumimoji="0" lang="en-GB" sz="1200" b="0" i="0" u="none" strike="noStrike" kern="1200" cap="none" spc="0" normalizeH="0" baseline="0" noProof="0" smtClean="0">
                <a:ln>
                  <a:noFill/>
                </a:ln>
                <a:solidFill>
                  <a:srgbClr val="000000">
                    <a:tint val="75000"/>
                  </a:srgb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37</a:t>
            </a:fld>
            <a:endParaRPr kumimoji="0" lang="en-GB" sz="1200" b="0" i="0" u="none" strike="noStrike" kern="1200" cap="none" spc="0" normalizeH="0" baseline="0" noProof="0">
              <a:ln>
                <a:noFill/>
              </a:ln>
              <a:solidFill>
                <a:srgbClr val="000000">
                  <a:tint val="75000"/>
                </a:srgb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4434479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612F47-136E-4999-8A66-EECF352A5D01}"/>
              </a:ext>
            </a:extLst>
          </p:cNvPr>
          <p:cNvSpPr>
            <a:spLocks noGrp="1"/>
          </p:cNvSpPr>
          <p:nvPr>
            <p:ph type="title"/>
          </p:nvPr>
        </p:nvSpPr>
        <p:spPr>
          <a:xfrm>
            <a:off x="329918" y="200417"/>
            <a:ext cx="11655707" cy="563671"/>
          </a:xfrm>
        </p:spPr>
        <p:txBody>
          <a:bodyPr>
            <a:normAutofit/>
          </a:bodyPr>
          <a:lstStyle/>
          <a:p>
            <a:r>
              <a:rPr lang="pt-PT" sz="2800" dirty="0">
                <a:latin typeface="Arial Narrow" panose="020B0606020202030204" pitchFamily="34" charset="0"/>
              </a:rPr>
              <a:t>Estrutura produtiva resultante – a grande imagem da estrutura da economia nacional </a:t>
            </a:r>
          </a:p>
        </p:txBody>
      </p:sp>
      <p:graphicFrame>
        <p:nvGraphicFramePr>
          <p:cNvPr id="4" name="Content Placeholder 3">
            <a:extLst>
              <a:ext uri="{FF2B5EF4-FFF2-40B4-BE49-F238E27FC236}">
                <a16:creationId xmlns:a16="http://schemas.microsoft.com/office/drawing/2014/main" id="{FA37DA82-5B29-49C9-A167-8CBCBCDCDD49}"/>
              </a:ext>
            </a:extLst>
          </p:cNvPr>
          <p:cNvGraphicFramePr>
            <a:graphicFrameLocks noGrp="1"/>
          </p:cNvGraphicFramePr>
          <p:nvPr>
            <p:ph idx="1"/>
          </p:nvPr>
        </p:nvGraphicFramePr>
        <p:xfrm>
          <a:off x="330200" y="870559"/>
          <a:ext cx="11655425" cy="584339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Slide Number Placeholder 4">
            <a:extLst>
              <a:ext uri="{FF2B5EF4-FFF2-40B4-BE49-F238E27FC236}">
                <a16:creationId xmlns:a16="http://schemas.microsoft.com/office/drawing/2014/main" id="{60FA74C3-EE1E-4BB9-B32A-006C239B18B8}"/>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2CFE70E-ED35-4239-A0C3-7CC6A1E398AB}" type="slidenum">
              <a:rPr kumimoji="0" lang="en-GB" sz="1200" b="0" i="0" u="none" strike="noStrike" kern="1200" cap="none" spc="0" normalizeH="0" baseline="0" noProof="0" smtClean="0">
                <a:ln>
                  <a:noFill/>
                </a:ln>
                <a:solidFill>
                  <a:srgbClr val="000000">
                    <a:tint val="75000"/>
                  </a:srgb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38</a:t>
            </a:fld>
            <a:endParaRPr kumimoji="0" lang="en-GB" sz="1200" b="0" i="0" u="none" strike="noStrike" kern="1200" cap="none" spc="0" normalizeH="0" baseline="0" noProof="0">
              <a:ln>
                <a:noFill/>
              </a:ln>
              <a:solidFill>
                <a:srgbClr val="000000">
                  <a:tint val="75000"/>
                </a:srgb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83308421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F76D0F-4D7C-4AEA-8913-65D05406C710}"/>
              </a:ext>
            </a:extLst>
          </p:cNvPr>
          <p:cNvSpPr>
            <a:spLocks noGrp="1"/>
          </p:cNvSpPr>
          <p:nvPr>
            <p:ph type="title"/>
          </p:nvPr>
        </p:nvSpPr>
        <p:spPr>
          <a:xfrm>
            <a:off x="266219" y="136525"/>
            <a:ext cx="11690430" cy="737364"/>
          </a:xfrm>
        </p:spPr>
        <p:txBody>
          <a:bodyPr>
            <a:normAutofit/>
          </a:bodyPr>
          <a:lstStyle/>
          <a:p>
            <a:r>
              <a:rPr lang="en-GB" sz="3200" b="1" dirty="0">
                <a:solidFill>
                  <a:srgbClr val="C00000"/>
                </a:solidFill>
                <a:latin typeface="Arial Narrow" panose="020B0606020202030204" pitchFamily="34" charset="0"/>
              </a:rPr>
              <a:t>Why does this matter?</a:t>
            </a:r>
          </a:p>
        </p:txBody>
      </p:sp>
      <p:sp>
        <p:nvSpPr>
          <p:cNvPr id="3" name="Content Placeholder 2">
            <a:extLst>
              <a:ext uri="{FF2B5EF4-FFF2-40B4-BE49-F238E27FC236}">
                <a16:creationId xmlns:a16="http://schemas.microsoft.com/office/drawing/2014/main" id="{1D8CDA93-1CBF-4567-9E50-A94CC266F464}"/>
              </a:ext>
            </a:extLst>
          </p:cNvPr>
          <p:cNvSpPr>
            <a:spLocks noGrp="1"/>
          </p:cNvSpPr>
          <p:nvPr>
            <p:ph idx="1"/>
          </p:nvPr>
        </p:nvSpPr>
        <p:spPr>
          <a:xfrm>
            <a:off x="266218" y="1134319"/>
            <a:ext cx="11690430" cy="5492186"/>
          </a:xfrm>
        </p:spPr>
        <p:txBody>
          <a:bodyPr/>
          <a:lstStyle/>
          <a:p>
            <a:pPr>
              <a:lnSpc>
                <a:spcPct val="120000"/>
              </a:lnSpc>
              <a:spcBef>
                <a:spcPts val="0"/>
              </a:spcBef>
              <a:spcAft>
                <a:spcPts val="2400"/>
              </a:spcAft>
            </a:pPr>
            <a:r>
              <a:rPr lang="en-GB" dirty="0">
                <a:latin typeface="Arial Narrow" panose="020B0606020202030204" pitchFamily="34" charset="0"/>
              </a:rPr>
              <a:t>Understanding how the economy functions</a:t>
            </a:r>
          </a:p>
          <a:p>
            <a:pPr>
              <a:lnSpc>
                <a:spcPct val="120000"/>
              </a:lnSpc>
              <a:spcBef>
                <a:spcPts val="0"/>
              </a:spcBef>
              <a:spcAft>
                <a:spcPts val="2400"/>
              </a:spcAft>
            </a:pPr>
            <a:r>
              <a:rPr lang="en-GB" dirty="0">
                <a:latin typeface="Arial Narrow" panose="020B0606020202030204" pitchFamily="34" charset="0"/>
              </a:rPr>
              <a:t>Policy analysis</a:t>
            </a:r>
          </a:p>
          <a:p>
            <a:pPr>
              <a:lnSpc>
                <a:spcPct val="120000"/>
              </a:lnSpc>
              <a:spcBef>
                <a:spcPts val="0"/>
              </a:spcBef>
              <a:spcAft>
                <a:spcPts val="2400"/>
              </a:spcAft>
            </a:pPr>
            <a:r>
              <a:rPr lang="en-GB" dirty="0">
                <a:latin typeface="Arial Narrow" panose="020B0606020202030204" pitchFamily="34" charset="0"/>
              </a:rPr>
              <a:t>Theory</a:t>
            </a:r>
          </a:p>
        </p:txBody>
      </p:sp>
      <p:sp>
        <p:nvSpPr>
          <p:cNvPr id="4" name="Slide Number Placeholder 3">
            <a:extLst>
              <a:ext uri="{FF2B5EF4-FFF2-40B4-BE49-F238E27FC236}">
                <a16:creationId xmlns:a16="http://schemas.microsoft.com/office/drawing/2014/main" id="{73A194C4-3E91-4304-916C-79FC9833F450}"/>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C71C3B5-8852-49F0-BEC0-27FF47F03D78}" type="slidenum">
              <a:rPr kumimoji="0" lang="en-GB" sz="1200" b="0" i="0" u="none" strike="noStrike" kern="1200" cap="none" spc="0" normalizeH="0" baseline="0" noProof="0" smtClean="0">
                <a:ln>
                  <a:noFill/>
                </a:ln>
                <a:solidFill>
                  <a:srgbClr val="000000">
                    <a:tint val="75000"/>
                  </a:srgb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39</a:t>
            </a:fld>
            <a:endParaRPr kumimoji="0" lang="en-GB" sz="1200" b="0" i="0" u="none" strike="noStrike" kern="1200" cap="none" spc="0" normalizeH="0" baseline="0" noProof="0">
              <a:ln>
                <a:noFill/>
              </a:ln>
              <a:solidFill>
                <a:srgbClr val="000000">
                  <a:tint val="75000"/>
                </a:srgb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5831559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F76D0F-4D7C-4AEA-8913-65D05406C710}"/>
              </a:ext>
            </a:extLst>
          </p:cNvPr>
          <p:cNvSpPr>
            <a:spLocks noGrp="1"/>
          </p:cNvSpPr>
          <p:nvPr>
            <p:ph type="title"/>
          </p:nvPr>
        </p:nvSpPr>
        <p:spPr>
          <a:xfrm>
            <a:off x="184230" y="136525"/>
            <a:ext cx="11823539" cy="558240"/>
          </a:xfrm>
        </p:spPr>
        <p:txBody>
          <a:bodyPr>
            <a:normAutofit/>
          </a:bodyPr>
          <a:lstStyle/>
          <a:p>
            <a:r>
              <a:rPr lang="en-GB" sz="3200" b="1" dirty="0">
                <a:solidFill>
                  <a:srgbClr val="C00000"/>
                </a:solidFill>
                <a:latin typeface="Arial Narrow" panose="020B0606020202030204" pitchFamily="34" charset="0"/>
              </a:rPr>
              <a:t>Location in History</a:t>
            </a:r>
          </a:p>
        </p:txBody>
      </p:sp>
      <p:sp>
        <p:nvSpPr>
          <p:cNvPr id="3" name="Content Placeholder 2">
            <a:extLst>
              <a:ext uri="{FF2B5EF4-FFF2-40B4-BE49-F238E27FC236}">
                <a16:creationId xmlns:a16="http://schemas.microsoft.com/office/drawing/2014/main" id="{1D8CDA93-1CBF-4567-9E50-A94CC266F464}"/>
              </a:ext>
            </a:extLst>
          </p:cNvPr>
          <p:cNvSpPr>
            <a:spLocks noGrp="1"/>
          </p:cNvSpPr>
          <p:nvPr>
            <p:ph idx="1"/>
          </p:nvPr>
        </p:nvSpPr>
        <p:spPr>
          <a:xfrm>
            <a:off x="184229" y="873889"/>
            <a:ext cx="11823539" cy="5752616"/>
          </a:xfrm>
        </p:spPr>
        <p:txBody>
          <a:bodyPr>
            <a:normAutofit fontScale="77500" lnSpcReduction="20000"/>
          </a:bodyPr>
          <a:lstStyle/>
          <a:p>
            <a:pPr>
              <a:lnSpc>
                <a:spcPct val="120000"/>
              </a:lnSpc>
              <a:spcBef>
                <a:spcPts val="0"/>
              </a:spcBef>
              <a:spcAft>
                <a:spcPts val="2400"/>
              </a:spcAft>
            </a:pPr>
            <a:r>
              <a:rPr lang="en-GB" dirty="0">
                <a:latin typeface="Arial Narrow" panose="020B0606020202030204" pitchFamily="34" charset="0"/>
              </a:rPr>
              <a:t>Theory and social history combine to become the nursery of knowledge, understanding and ability to act upon Human society.</a:t>
            </a:r>
          </a:p>
          <a:p>
            <a:pPr>
              <a:lnSpc>
                <a:spcPct val="120000"/>
              </a:lnSpc>
              <a:spcBef>
                <a:spcPts val="0"/>
              </a:spcBef>
              <a:spcAft>
                <a:spcPts val="2400"/>
              </a:spcAft>
            </a:pPr>
            <a:r>
              <a:rPr lang="en-GB" dirty="0">
                <a:latin typeface="Arial Narrow" panose="020B0606020202030204" pitchFamily="34" charset="0"/>
              </a:rPr>
              <a:t>Theory of what? Of history, of what history is, what drives it, how it unfolds. So, theory about how to examine history. The materialistic side of history: how people organize themselves to solve the questions of material living – production, distribution, reproduction. The dialectic side of history: societies evolve and change through their own contradictions, fundamentally those between the forces of production and their social organization, and how they are solved. So, we arrive at the historical materialistic perspective, or theory, of history., or what we look at when we want to study and understand history.</a:t>
            </a:r>
          </a:p>
          <a:p>
            <a:pPr>
              <a:lnSpc>
                <a:spcPct val="120000"/>
              </a:lnSpc>
              <a:spcBef>
                <a:spcPts val="0"/>
              </a:spcBef>
              <a:spcAft>
                <a:spcPts val="2400"/>
              </a:spcAft>
            </a:pPr>
            <a:r>
              <a:rPr lang="en-GB" dirty="0">
                <a:latin typeface="Arial Narrow" panose="020B0606020202030204" pitchFamily="34" charset="0"/>
              </a:rPr>
              <a:t>The revolutionary dimension of the theory: explaining the world is just but a step towards the most important task, which consists on transforming the world. Hence, theory and critique must indicate the ways of change. If we reduce social analysis to description or to moral values only, we cannot build what is necessary to transform the world. So, need to ask: where is this analysis of x or y taking us in terms of changing the world. If we say things like “it’s human nature”, or “it’s corruption”, we get ourselves into a cul-de-sac, a route or course leading nowhere, that cannot be explained and nothing can be done about it. That is not a useful line of inquiry and of argumentation.</a:t>
            </a:r>
          </a:p>
        </p:txBody>
      </p:sp>
      <p:sp>
        <p:nvSpPr>
          <p:cNvPr id="4" name="Slide Number Placeholder 3">
            <a:extLst>
              <a:ext uri="{FF2B5EF4-FFF2-40B4-BE49-F238E27FC236}">
                <a16:creationId xmlns:a16="http://schemas.microsoft.com/office/drawing/2014/main" id="{73A194C4-3E91-4304-916C-79FC9833F450}"/>
              </a:ext>
            </a:extLst>
          </p:cNvPr>
          <p:cNvSpPr>
            <a:spLocks noGrp="1"/>
          </p:cNvSpPr>
          <p:nvPr>
            <p:ph type="sldNum" sz="quarter" idx="12"/>
          </p:nvPr>
        </p:nvSpPr>
        <p:spPr/>
        <p:txBody>
          <a:bodyPr/>
          <a:lstStyle/>
          <a:p>
            <a:fld id="{4C71C3B5-8852-49F0-BEC0-27FF47F03D78}" type="slidenum">
              <a:rPr lang="en-GB" smtClean="0"/>
              <a:t>4</a:t>
            </a:fld>
            <a:endParaRPr lang="en-GB"/>
          </a:p>
        </p:txBody>
      </p:sp>
    </p:spTree>
    <p:extLst>
      <p:ext uri="{BB962C8B-B14F-4D97-AF65-F5344CB8AC3E}">
        <p14:creationId xmlns:p14="http://schemas.microsoft.com/office/powerpoint/2010/main" val="300676736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F76D0F-4D7C-4AEA-8913-65D05406C710}"/>
              </a:ext>
            </a:extLst>
          </p:cNvPr>
          <p:cNvSpPr>
            <a:spLocks noGrp="1"/>
          </p:cNvSpPr>
          <p:nvPr>
            <p:ph type="title"/>
          </p:nvPr>
        </p:nvSpPr>
        <p:spPr>
          <a:xfrm>
            <a:off x="266219" y="136525"/>
            <a:ext cx="11690430" cy="737364"/>
          </a:xfrm>
        </p:spPr>
        <p:txBody>
          <a:bodyPr>
            <a:normAutofit/>
          </a:bodyPr>
          <a:lstStyle/>
          <a:p>
            <a:r>
              <a:rPr lang="en-GB" sz="3200" b="1" dirty="0">
                <a:solidFill>
                  <a:srgbClr val="C00000"/>
                </a:solidFill>
                <a:latin typeface="Arial Narrow" panose="020B0606020202030204" pitchFamily="34" charset="0"/>
              </a:rPr>
              <a:t>Industrialization as class struggle</a:t>
            </a:r>
          </a:p>
        </p:txBody>
      </p:sp>
      <p:sp>
        <p:nvSpPr>
          <p:cNvPr id="3" name="Content Placeholder 2">
            <a:extLst>
              <a:ext uri="{FF2B5EF4-FFF2-40B4-BE49-F238E27FC236}">
                <a16:creationId xmlns:a16="http://schemas.microsoft.com/office/drawing/2014/main" id="{1D8CDA93-1CBF-4567-9E50-A94CC266F464}"/>
              </a:ext>
            </a:extLst>
          </p:cNvPr>
          <p:cNvSpPr>
            <a:spLocks noGrp="1"/>
          </p:cNvSpPr>
          <p:nvPr>
            <p:ph idx="1"/>
          </p:nvPr>
        </p:nvSpPr>
        <p:spPr>
          <a:xfrm>
            <a:off x="266218" y="943337"/>
            <a:ext cx="11690430" cy="5683168"/>
          </a:xfrm>
        </p:spPr>
        <p:txBody>
          <a:bodyPr>
            <a:normAutofit lnSpcReduction="10000"/>
          </a:bodyPr>
          <a:lstStyle/>
          <a:p>
            <a:pPr>
              <a:lnSpc>
                <a:spcPct val="120000"/>
              </a:lnSpc>
              <a:spcBef>
                <a:spcPts val="0"/>
              </a:spcBef>
              <a:spcAft>
                <a:spcPts val="2400"/>
              </a:spcAft>
            </a:pPr>
            <a:r>
              <a:rPr lang="en-GB" dirty="0">
                <a:latin typeface="Arial Narrow" panose="020B0606020202030204" pitchFamily="34" charset="0"/>
              </a:rPr>
              <a:t>Theoretical question – when appearance becomes more important than essence</a:t>
            </a:r>
          </a:p>
          <a:p>
            <a:pPr lvl="1">
              <a:lnSpc>
                <a:spcPct val="120000"/>
              </a:lnSpc>
              <a:spcBef>
                <a:spcPts val="0"/>
              </a:spcBef>
              <a:spcAft>
                <a:spcPts val="2400"/>
              </a:spcAft>
            </a:pPr>
            <a:r>
              <a:rPr lang="en-GB" dirty="0">
                <a:latin typeface="Arial Narrow" panose="020B0606020202030204" pitchFamily="34" charset="0"/>
              </a:rPr>
              <a:t>Mozambique: industrialization as an “imported” solution</a:t>
            </a:r>
          </a:p>
          <a:p>
            <a:pPr>
              <a:lnSpc>
                <a:spcPct val="120000"/>
              </a:lnSpc>
              <a:spcBef>
                <a:spcPts val="0"/>
              </a:spcBef>
              <a:spcAft>
                <a:spcPts val="2400"/>
              </a:spcAft>
            </a:pPr>
            <a:r>
              <a:rPr lang="en-GB" dirty="0">
                <a:latin typeface="Arial Narrow" panose="020B0606020202030204" pitchFamily="34" charset="0"/>
              </a:rPr>
              <a:t>When essence becomes central to our search:</a:t>
            </a:r>
          </a:p>
          <a:p>
            <a:pPr lvl="1">
              <a:lnSpc>
                <a:spcPct val="120000"/>
              </a:lnSpc>
              <a:spcBef>
                <a:spcPts val="0"/>
              </a:spcBef>
              <a:spcAft>
                <a:spcPts val="2400"/>
              </a:spcAft>
            </a:pPr>
            <a:r>
              <a:rPr lang="en-GB" dirty="0">
                <a:latin typeface="Arial Narrow" panose="020B0606020202030204" pitchFamily="34" charset="0"/>
              </a:rPr>
              <a:t>Why is industrialization as it is?</a:t>
            </a:r>
          </a:p>
          <a:p>
            <a:pPr lvl="1">
              <a:lnSpc>
                <a:spcPct val="120000"/>
              </a:lnSpc>
              <a:spcBef>
                <a:spcPts val="0"/>
              </a:spcBef>
              <a:spcAft>
                <a:spcPts val="2400"/>
              </a:spcAft>
            </a:pPr>
            <a:r>
              <a:rPr lang="en-GB" dirty="0">
                <a:latin typeface="Arial Narrow" panose="020B0606020202030204" pitchFamily="34" charset="0"/>
              </a:rPr>
              <a:t>What type of industrialization may emerge from the current dynamics?</a:t>
            </a:r>
          </a:p>
          <a:p>
            <a:pPr>
              <a:lnSpc>
                <a:spcPct val="120000"/>
              </a:lnSpc>
              <a:spcBef>
                <a:spcPts val="0"/>
              </a:spcBef>
              <a:spcAft>
                <a:spcPts val="2400"/>
              </a:spcAft>
            </a:pPr>
            <a:r>
              <a:rPr lang="en-GB" dirty="0">
                <a:latin typeface="Arial Narrow" panose="020B0606020202030204" pitchFamily="34" charset="0"/>
              </a:rPr>
              <a:t>Why we think that agents alone can decide what happens next, when history tells us otherwise?</a:t>
            </a:r>
          </a:p>
          <a:p>
            <a:pPr>
              <a:lnSpc>
                <a:spcPct val="120000"/>
              </a:lnSpc>
              <a:spcBef>
                <a:spcPts val="0"/>
              </a:spcBef>
              <a:spcAft>
                <a:spcPts val="2400"/>
              </a:spcAft>
            </a:pPr>
            <a:r>
              <a:rPr lang="en-GB" dirty="0">
                <a:latin typeface="Arial Narrow" panose="020B0606020202030204" pitchFamily="34" charset="0"/>
              </a:rPr>
              <a:t>The basis of accumulation that are class structured.</a:t>
            </a:r>
          </a:p>
        </p:txBody>
      </p:sp>
      <p:sp>
        <p:nvSpPr>
          <p:cNvPr id="4" name="Slide Number Placeholder 3">
            <a:extLst>
              <a:ext uri="{FF2B5EF4-FFF2-40B4-BE49-F238E27FC236}">
                <a16:creationId xmlns:a16="http://schemas.microsoft.com/office/drawing/2014/main" id="{73A194C4-3E91-4304-916C-79FC9833F450}"/>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C71C3B5-8852-49F0-BEC0-27FF47F03D78}" type="slidenum">
              <a:rPr kumimoji="0" lang="en-GB" sz="1200" b="0" i="0" u="none" strike="noStrike" kern="1200" cap="none" spc="0" normalizeH="0" baseline="0" noProof="0" smtClean="0">
                <a:ln>
                  <a:noFill/>
                </a:ln>
                <a:solidFill>
                  <a:srgbClr val="000000">
                    <a:tint val="75000"/>
                  </a:srgb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40</a:t>
            </a:fld>
            <a:endParaRPr kumimoji="0" lang="en-GB" sz="1200" b="0" i="0" u="none" strike="noStrike" kern="1200" cap="none" spc="0" normalizeH="0" baseline="0" noProof="0">
              <a:ln>
                <a:noFill/>
              </a:ln>
              <a:solidFill>
                <a:srgbClr val="000000">
                  <a:tint val="75000"/>
                </a:srgb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64104614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CFCCC5-358C-44A3-9F1F-4DD0CCB471EF}"/>
              </a:ext>
            </a:extLst>
          </p:cNvPr>
          <p:cNvSpPr>
            <a:spLocks noGrp="1"/>
          </p:cNvSpPr>
          <p:nvPr>
            <p:ph type="title"/>
          </p:nvPr>
        </p:nvSpPr>
        <p:spPr>
          <a:xfrm>
            <a:off x="246529" y="201707"/>
            <a:ext cx="11703424" cy="672352"/>
          </a:xfrm>
        </p:spPr>
        <p:txBody>
          <a:bodyPr>
            <a:normAutofit/>
          </a:bodyPr>
          <a:lstStyle/>
          <a:p>
            <a:r>
              <a:rPr lang="pt-PT" sz="2800" b="1" dirty="0">
                <a:solidFill>
                  <a:srgbClr val="C00000"/>
                </a:solidFill>
                <a:latin typeface="Arial Narrow" panose="020B0606020202030204" pitchFamily="34" charset="0"/>
              </a:rPr>
              <a:t>David </a:t>
            </a:r>
            <a:r>
              <a:rPr lang="pt-PT" sz="2800" b="1" dirty="0" err="1">
                <a:solidFill>
                  <a:srgbClr val="C00000"/>
                </a:solidFill>
                <a:latin typeface="Arial Narrow" panose="020B0606020202030204" pitchFamily="34" charset="0"/>
              </a:rPr>
              <a:t>Harvey</a:t>
            </a:r>
            <a:r>
              <a:rPr lang="pt-PT" sz="2800" b="1" dirty="0">
                <a:solidFill>
                  <a:srgbClr val="C00000"/>
                </a:solidFill>
                <a:latin typeface="Arial Narrow" panose="020B0606020202030204" pitchFamily="34" charset="0"/>
              </a:rPr>
              <a:t> </a:t>
            </a:r>
            <a:r>
              <a:rPr lang="pt-PT" sz="2800" b="1" dirty="0" err="1">
                <a:solidFill>
                  <a:srgbClr val="C00000"/>
                </a:solidFill>
                <a:latin typeface="Arial Narrow" panose="020B0606020202030204" pitchFamily="34" charset="0"/>
              </a:rPr>
              <a:t>and</a:t>
            </a:r>
            <a:r>
              <a:rPr lang="pt-PT" sz="2800" b="1" dirty="0">
                <a:solidFill>
                  <a:srgbClr val="C00000"/>
                </a:solidFill>
                <a:latin typeface="Arial Narrow" panose="020B0606020202030204" pitchFamily="34" charset="0"/>
              </a:rPr>
              <a:t> </a:t>
            </a:r>
            <a:r>
              <a:rPr lang="pt-PT" sz="2800" b="1" dirty="0" err="1">
                <a:solidFill>
                  <a:srgbClr val="C00000"/>
                </a:solidFill>
                <a:latin typeface="Arial Narrow" panose="020B0606020202030204" pitchFamily="34" charset="0"/>
              </a:rPr>
              <a:t>the</a:t>
            </a:r>
            <a:r>
              <a:rPr lang="pt-PT" sz="2800" b="1" dirty="0">
                <a:solidFill>
                  <a:srgbClr val="C00000"/>
                </a:solidFill>
                <a:latin typeface="Arial Narrow" panose="020B0606020202030204" pitchFamily="34" charset="0"/>
              </a:rPr>
              <a:t> crises </a:t>
            </a:r>
            <a:r>
              <a:rPr lang="pt-PT" sz="2800" b="1" dirty="0" err="1">
                <a:solidFill>
                  <a:srgbClr val="C00000"/>
                </a:solidFill>
                <a:latin typeface="Arial Narrow" panose="020B0606020202030204" pitchFamily="34" charset="0"/>
              </a:rPr>
              <a:t>of</a:t>
            </a:r>
            <a:r>
              <a:rPr lang="pt-PT" sz="2800" b="1" dirty="0">
                <a:solidFill>
                  <a:srgbClr val="C00000"/>
                </a:solidFill>
                <a:latin typeface="Arial Narrow" panose="020B0606020202030204" pitchFamily="34" charset="0"/>
              </a:rPr>
              <a:t> </a:t>
            </a:r>
            <a:r>
              <a:rPr lang="pt-PT" sz="2800" b="1" dirty="0" err="1">
                <a:solidFill>
                  <a:srgbClr val="C00000"/>
                </a:solidFill>
                <a:latin typeface="Arial Narrow" panose="020B0606020202030204" pitchFamily="34" charset="0"/>
              </a:rPr>
              <a:t>capitalism</a:t>
            </a:r>
            <a:endParaRPr lang="pt-PT" sz="2800" b="1" dirty="0">
              <a:solidFill>
                <a:srgbClr val="C00000"/>
              </a:solidFill>
              <a:latin typeface="Arial Narrow" panose="020B0606020202030204" pitchFamily="34" charset="0"/>
            </a:endParaRPr>
          </a:p>
        </p:txBody>
      </p:sp>
      <p:sp>
        <p:nvSpPr>
          <p:cNvPr id="3" name="Content Placeholder 2">
            <a:extLst>
              <a:ext uri="{FF2B5EF4-FFF2-40B4-BE49-F238E27FC236}">
                <a16:creationId xmlns:a16="http://schemas.microsoft.com/office/drawing/2014/main" id="{447DE0E9-CDDA-4698-A676-4A265F66A5B6}"/>
              </a:ext>
            </a:extLst>
          </p:cNvPr>
          <p:cNvSpPr>
            <a:spLocks noGrp="1"/>
          </p:cNvSpPr>
          <p:nvPr>
            <p:ph idx="1"/>
          </p:nvPr>
        </p:nvSpPr>
        <p:spPr>
          <a:xfrm>
            <a:off x="246529" y="1129553"/>
            <a:ext cx="11703424" cy="5423647"/>
          </a:xfrm>
        </p:spPr>
        <p:txBody>
          <a:bodyPr/>
          <a:lstStyle/>
          <a:p>
            <a:pPr>
              <a:lnSpc>
                <a:spcPct val="100000"/>
              </a:lnSpc>
              <a:spcBef>
                <a:spcPts val="0"/>
              </a:spcBef>
              <a:spcAft>
                <a:spcPts val="1800"/>
              </a:spcAft>
              <a:buClr>
                <a:srgbClr val="C00000"/>
              </a:buClr>
              <a:buSzPct val="110000"/>
            </a:pPr>
            <a:r>
              <a:rPr lang="pt-PT" dirty="0">
                <a:latin typeface="Arial Narrow" panose="020B0606020202030204" pitchFamily="34" charset="0"/>
                <a:hlinkClick r:id="rId2"/>
              </a:rPr>
              <a:t>https://www.youtube.com/watch?v=zNCkDgP4wLA</a:t>
            </a:r>
          </a:p>
          <a:p>
            <a:pPr>
              <a:lnSpc>
                <a:spcPct val="100000"/>
              </a:lnSpc>
              <a:spcBef>
                <a:spcPts val="0"/>
              </a:spcBef>
              <a:spcAft>
                <a:spcPts val="1800"/>
              </a:spcAft>
              <a:buClr>
                <a:srgbClr val="C00000"/>
              </a:buClr>
              <a:buSzPct val="110000"/>
            </a:pPr>
            <a:r>
              <a:rPr lang="pt-PT" dirty="0">
                <a:latin typeface="Arial Narrow" panose="020B0606020202030204" pitchFamily="34" charset="0"/>
                <a:hlinkClick r:id="rId2"/>
              </a:rPr>
              <a:t>https://www.youtube.com/watch?v=qOP2V_np2c0</a:t>
            </a:r>
            <a:endParaRPr lang="pt-PT" dirty="0">
              <a:latin typeface="Arial Narrow" panose="020B0606020202030204" pitchFamily="34" charset="0"/>
            </a:endParaRPr>
          </a:p>
          <a:p>
            <a:pPr>
              <a:lnSpc>
                <a:spcPct val="100000"/>
              </a:lnSpc>
              <a:spcBef>
                <a:spcPts val="0"/>
              </a:spcBef>
              <a:spcAft>
                <a:spcPts val="1800"/>
              </a:spcAft>
              <a:buClr>
                <a:srgbClr val="C00000"/>
              </a:buClr>
              <a:buSzPct val="110000"/>
            </a:pPr>
            <a:r>
              <a:rPr lang="pt-PT" dirty="0">
                <a:latin typeface="Arial Narrow" panose="020B0606020202030204" pitchFamily="34" charset="0"/>
                <a:hlinkClick r:id="rId3"/>
              </a:rPr>
              <a:t>https://www.youtube.com/watch?v=AULJlwoI3TI</a:t>
            </a:r>
            <a:r>
              <a:rPr lang="pt-PT" dirty="0">
                <a:latin typeface="Arial Narrow" panose="020B0606020202030204" pitchFamily="34" charset="0"/>
              </a:rPr>
              <a:t> </a:t>
            </a:r>
          </a:p>
          <a:p>
            <a:pPr>
              <a:lnSpc>
                <a:spcPct val="100000"/>
              </a:lnSpc>
              <a:spcBef>
                <a:spcPts val="0"/>
              </a:spcBef>
              <a:spcAft>
                <a:spcPts val="1800"/>
              </a:spcAft>
              <a:buClr>
                <a:srgbClr val="C00000"/>
              </a:buClr>
              <a:buSzPct val="110000"/>
            </a:pPr>
            <a:r>
              <a:rPr lang="pt-PT" dirty="0">
                <a:latin typeface="Arial Narrow" panose="020B0606020202030204" pitchFamily="34" charset="0"/>
                <a:hlinkClick r:id="rId4"/>
              </a:rPr>
              <a:t>https://www.youtube.com/watch?v=zNCkDgP4wLA</a:t>
            </a:r>
            <a:endParaRPr lang="pt-PT" dirty="0">
              <a:latin typeface="Arial Narrow" panose="020B0606020202030204" pitchFamily="34" charset="0"/>
            </a:endParaRPr>
          </a:p>
          <a:p>
            <a:pPr>
              <a:lnSpc>
                <a:spcPct val="100000"/>
              </a:lnSpc>
              <a:spcBef>
                <a:spcPts val="0"/>
              </a:spcBef>
              <a:spcAft>
                <a:spcPts val="1800"/>
              </a:spcAft>
              <a:buClr>
                <a:srgbClr val="C00000"/>
              </a:buClr>
              <a:buSzPct val="110000"/>
            </a:pPr>
            <a:endParaRPr lang="pt-PT" dirty="0">
              <a:latin typeface="Arial Narrow" panose="020B0606020202030204" pitchFamily="34" charset="0"/>
            </a:endParaRPr>
          </a:p>
          <a:p>
            <a:pPr>
              <a:lnSpc>
                <a:spcPct val="100000"/>
              </a:lnSpc>
              <a:spcBef>
                <a:spcPts val="0"/>
              </a:spcBef>
              <a:spcAft>
                <a:spcPts val="1800"/>
              </a:spcAft>
              <a:buClr>
                <a:srgbClr val="C00000"/>
              </a:buClr>
              <a:buSzPct val="110000"/>
            </a:pPr>
            <a:endParaRPr lang="pt-PT" dirty="0">
              <a:latin typeface="Arial Narrow" panose="020B0606020202030204" pitchFamily="34" charset="0"/>
            </a:endParaRPr>
          </a:p>
        </p:txBody>
      </p:sp>
    </p:spTree>
    <p:extLst>
      <p:ext uri="{BB962C8B-B14F-4D97-AF65-F5344CB8AC3E}">
        <p14:creationId xmlns:p14="http://schemas.microsoft.com/office/powerpoint/2010/main" val="11702727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3E2951-2496-44B8-857C-5C2A4DF41F97}"/>
              </a:ext>
            </a:extLst>
          </p:cNvPr>
          <p:cNvSpPr>
            <a:spLocks noGrp="1"/>
          </p:cNvSpPr>
          <p:nvPr>
            <p:ph type="title"/>
          </p:nvPr>
        </p:nvSpPr>
        <p:spPr>
          <a:xfrm>
            <a:off x="277791" y="174143"/>
            <a:ext cx="11626770" cy="537700"/>
          </a:xfrm>
        </p:spPr>
        <p:txBody>
          <a:bodyPr>
            <a:normAutofit/>
          </a:bodyPr>
          <a:lstStyle/>
          <a:p>
            <a:r>
              <a:rPr lang="pt-PT" sz="2400" b="1" dirty="0">
                <a:solidFill>
                  <a:srgbClr val="C00000"/>
                </a:solidFill>
                <a:latin typeface="Arial Narrow" panose="020B0606020202030204" pitchFamily="34" charset="0"/>
              </a:rPr>
              <a:t>References/</a:t>
            </a:r>
            <a:r>
              <a:rPr lang="pt-PT" sz="2400" b="1" dirty="0" err="1">
                <a:solidFill>
                  <a:srgbClr val="C00000"/>
                </a:solidFill>
                <a:latin typeface="Arial Narrow" panose="020B0606020202030204" pitchFamily="34" charset="0"/>
              </a:rPr>
              <a:t>Recommended</a:t>
            </a:r>
            <a:r>
              <a:rPr lang="pt-PT" sz="2400" b="1" dirty="0">
                <a:solidFill>
                  <a:srgbClr val="C00000"/>
                </a:solidFill>
                <a:latin typeface="Arial Narrow" panose="020B0606020202030204" pitchFamily="34" charset="0"/>
              </a:rPr>
              <a:t> </a:t>
            </a:r>
            <a:r>
              <a:rPr lang="pt-PT" sz="2400" b="1" dirty="0" err="1">
                <a:solidFill>
                  <a:srgbClr val="C00000"/>
                </a:solidFill>
                <a:latin typeface="Arial Narrow" panose="020B0606020202030204" pitchFamily="34" charset="0"/>
              </a:rPr>
              <a:t>Additional</a:t>
            </a:r>
            <a:r>
              <a:rPr lang="pt-PT" sz="2400" b="1" dirty="0">
                <a:solidFill>
                  <a:srgbClr val="C00000"/>
                </a:solidFill>
                <a:latin typeface="Arial Narrow" panose="020B0606020202030204" pitchFamily="34" charset="0"/>
              </a:rPr>
              <a:t> </a:t>
            </a:r>
            <a:r>
              <a:rPr lang="pt-PT" sz="2400" b="1" dirty="0" err="1">
                <a:solidFill>
                  <a:srgbClr val="C00000"/>
                </a:solidFill>
                <a:latin typeface="Arial Narrow" panose="020B0606020202030204" pitchFamily="34" charset="0"/>
              </a:rPr>
              <a:t>Readings</a:t>
            </a:r>
            <a:endParaRPr lang="pt-PT" sz="2400" b="1" dirty="0">
              <a:solidFill>
                <a:srgbClr val="C00000"/>
              </a:solidFill>
              <a:latin typeface="Arial Narrow" panose="020B0606020202030204" pitchFamily="34" charset="0"/>
            </a:endParaRPr>
          </a:p>
        </p:txBody>
      </p:sp>
      <p:sp>
        <p:nvSpPr>
          <p:cNvPr id="3" name="Content Placeholder 2">
            <a:extLst>
              <a:ext uri="{FF2B5EF4-FFF2-40B4-BE49-F238E27FC236}">
                <a16:creationId xmlns:a16="http://schemas.microsoft.com/office/drawing/2014/main" id="{E5CC2C1B-53A0-4057-B710-0DBE3180727A}"/>
              </a:ext>
            </a:extLst>
          </p:cNvPr>
          <p:cNvSpPr>
            <a:spLocks noGrp="1"/>
          </p:cNvSpPr>
          <p:nvPr>
            <p:ph idx="1"/>
          </p:nvPr>
        </p:nvSpPr>
        <p:spPr>
          <a:xfrm>
            <a:off x="277791" y="862314"/>
            <a:ext cx="11771455" cy="5740520"/>
          </a:xfrm>
        </p:spPr>
        <p:txBody>
          <a:bodyPr>
            <a:normAutofit fontScale="92500"/>
          </a:bodyPr>
          <a:lstStyle/>
          <a:p>
            <a:pPr marL="0" lvl="0" indent="0">
              <a:lnSpc>
                <a:spcPct val="113000"/>
              </a:lnSpc>
              <a:spcBef>
                <a:spcPts val="0"/>
              </a:spcBef>
              <a:spcAft>
                <a:spcPts val="600"/>
              </a:spcAft>
              <a:buNone/>
            </a:pPr>
            <a:r>
              <a:rPr lang="pt-PT" sz="1800" b="1" dirty="0">
                <a:latin typeface="Arial Narrow" panose="020B0606020202030204" pitchFamily="34" charset="0"/>
              </a:rPr>
              <a:t>General </a:t>
            </a:r>
            <a:r>
              <a:rPr lang="pt-PT" sz="1800" b="1" dirty="0" err="1">
                <a:latin typeface="Arial Narrow" panose="020B0606020202030204" pitchFamily="34" charset="0"/>
              </a:rPr>
              <a:t>Theoretical</a:t>
            </a:r>
            <a:r>
              <a:rPr lang="pt-PT" sz="1800" b="1" dirty="0">
                <a:latin typeface="Arial Narrow" panose="020B0606020202030204" pitchFamily="34" charset="0"/>
              </a:rPr>
              <a:t> </a:t>
            </a:r>
            <a:r>
              <a:rPr lang="pt-PT" sz="1800" b="1" dirty="0" err="1">
                <a:latin typeface="Arial Narrow" panose="020B0606020202030204" pitchFamily="34" charset="0"/>
              </a:rPr>
              <a:t>References</a:t>
            </a:r>
            <a:r>
              <a:rPr lang="pt-PT" sz="1800" b="1" dirty="0">
                <a:latin typeface="Arial Narrow" panose="020B0606020202030204" pitchFamily="34" charset="0"/>
              </a:rPr>
              <a:t> </a:t>
            </a:r>
          </a:p>
          <a:p>
            <a:pPr lvl="0">
              <a:lnSpc>
                <a:spcPct val="113000"/>
              </a:lnSpc>
              <a:spcBef>
                <a:spcPts val="0"/>
              </a:spcBef>
              <a:spcAft>
                <a:spcPts val="600"/>
              </a:spcAft>
            </a:pPr>
            <a:r>
              <a:rPr lang="pt-PT" sz="1800" dirty="0" err="1">
                <a:latin typeface="Arial Narrow" panose="020B0606020202030204" pitchFamily="34" charset="0"/>
              </a:rPr>
              <a:t>Comninel</a:t>
            </a:r>
            <a:r>
              <a:rPr lang="pt-PT" sz="1800" dirty="0">
                <a:latin typeface="Arial Narrow" panose="020B0606020202030204" pitchFamily="34" charset="0"/>
              </a:rPr>
              <a:t>, G. 2012. </a:t>
            </a:r>
            <a:r>
              <a:rPr lang="pt-PT" sz="1800" dirty="0" err="1">
                <a:latin typeface="Arial Narrow" panose="020B0606020202030204" pitchFamily="34" charset="0"/>
              </a:rPr>
              <a:t>Marixsm</a:t>
            </a:r>
            <a:r>
              <a:rPr lang="pt-PT" sz="1800" dirty="0">
                <a:latin typeface="Arial Narrow" panose="020B0606020202030204" pitchFamily="34" charset="0"/>
              </a:rPr>
              <a:t> </a:t>
            </a:r>
            <a:r>
              <a:rPr lang="pt-PT" sz="1800" dirty="0" err="1">
                <a:latin typeface="Arial Narrow" panose="020B0606020202030204" pitchFamily="34" charset="0"/>
              </a:rPr>
              <a:t>and</a:t>
            </a:r>
            <a:r>
              <a:rPr lang="pt-PT" sz="1800" dirty="0">
                <a:latin typeface="Arial Narrow" panose="020B0606020202030204" pitchFamily="34" charset="0"/>
              </a:rPr>
              <a:t> </a:t>
            </a:r>
            <a:r>
              <a:rPr lang="pt-PT" sz="1800" dirty="0" err="1">
                <a:latin typeface="Arial Narrow" panose="020B0606020202030204" pitchFamily="34" charset="0"/>
              </a:rPr>
              <a:t>History</a:t>
            </a:r>
            <a:r>
              <a:rPr lang="pt-PT" sz="1800" dirty="0">
                <a:latin typeface="Arial Narrow" panose="020B0606020202030204" pitchFamily="34" charset="0"/>
              </a:rPr>
              <a:t>. </a:t>
            </a:r>
            <a:r>
              <a:rPr lang="pt-PT" sz="1800" dirty="0">
                <a:solidFill>
                  <a:prstClr val="black"/>
                </a:solidFill>
                <a:latin typeface="Arial Narrow" panose="020B0606020202030204" pitchFamily="34" charset="0"/>
              </a:rPr>
              <a:t>In Fine, Ben &amp; A. </a:t>
            </a:r>
            <a:r>
              <a:rPr lang="pt-PT" sz="1800" dirty="0" err="1">
                <a:solidFill>
                  <a:prstClr val="black"/>
                </a:solidFill>
                <a:latin typeface="Arial Narrow" panose="020B0606020202030204" pitchFamily="34" charset="0"/>
              </a:rPr>
              <a:t>Saad</a:t>
            </a:r>
            <a:r>
              <a:rPr lang="pt-PT" sz="1800" dirty="0">
                <a:solidFill>
                  <a:prstClr val="black"/>
                </a:solidFill>
                <a:latin typeface="Arial Narrow" panose="020B0606020202030204" pitchFamily="34" charset="0"/>
              </a:rPr>
              <a:t>-Filho (</a:t>
            </a:r>
            <a:r>
              <a:rPr lang="pt-PT" sz="1800" dirty="0" err="1">
                <a:solidFill>
                  <a:prstClr val="black"/>
                </a:solidFill>
                <a:latin typeface="Arial Narrow" panose="020B0606020202030204" pitchFamily="34" charset="0"/>
              </a:rPr>
              <a:t>editors</a:t>
            </a:r>
            <a:r>
              <a:rPr lang="pt-PT" sz="1800" dirty="0">
                <a:solidFill>
                  <a:prstClr val="black"/>
                </a:solidFill>
                <a:latin typeface="Arial Narrow" panose="020B0606020202030204" pitchFamily="34" charset="0"/>
              </a:rPr>
              <a:t>) </a:t>
            </a:r>
            <a:r>
              <a:rPr lang="pt-PT" sz="1800" dirty="0" err="1">
                <a:solidFill>
                  <a:prstClr val="black"/>
                </a:solidFill>
                <a:latin typeface="Arial Narrow" panose="020B0606020202030204" pitchFamily="34" charset="0"/>
              </a:rPr>
              <a:t>The</a:t>
            </a:r>
            <a:r>
              <a:rPr lang="pt-PT" sz="1800" dirty="0">
                <a:solidFill>
                  <a:prstClr val="black"/>
                </a:solidFill>
                <a:latin typeface="Arial Narrow" panose="020B0606020202030204" pitchFamily="34" charset="0"/>
              </a:rPr>
              <a:t> Elgar </a:t>
            </a:r>
            <a:r>
              <a:rPr lang="pt-PT" sz="1800" dirty="0" err="1">
                <a:solidFill>
                  <a:prstClr val="black"/>
                </a:solidFill>
                <a:latin typeface="Arial Narrow" panose="020B0606020202030204" pitchFamily="34" charset="0"/>
              </a:rPr>
              <a:t>Companion</a:t>
            </a:r>
            <a:r>
              <a:rPr lang="pt-PT" sz="1800" dirty="0">
                <a:solidFill>
                  <a:prstClr val="black"/>
                </a:solidFill>
                <a:latin typeface="Arial Narrow" panose="020B0606020202030204" pitchFamily="34" charset="0"/>
              </a:rPr>
              <a:t> to </a:t>
            </a:r>
            <a:r>
              <a:rPr lang="pt-PT" sz="1800" dirty="0" err="1">
                <a:solidFill>
                  <a:prstClr val="black"/>
                </a:solidFill>
                <a:latin typeface="Arial Narrow" panose="020B0606020202030204" pitchFamily="34" charset="0"/>
              </a:rPr>
              <a:t>Marxist</a:t>
            </a:r>
            <a:r>
              <a:rPr lang="pt-PT" sz="1800" dirty="0">
                <a:solidFill>
                  <a:prstClr val="black"/>
                </a:solidFill>
                <a:latin typeface="Arial Narrow" panose="020B0606020202030204" pitchFamily="34" charset="0"/>
              </a:rPr>
              <a:t> </a:t>
            </a:r>
            <a:r>
              <a:rPr lang="pt-PT" sz="1800" dirty="0" err="1">
                <a:solidFill>
                  <a:prstClr val="black"/>
                </a:solidFill>
                <a:latin typeface="Arial Narrow" panose="020B0606020202030204" pitchFamily="34" charset="0"/>
              </a:rPr>
              <a:t>Economics</a:t>
            </a:r>
            <a:r>
              <a:rPr lang="pt-PT" sz="1800" dirty="0">
                <a:solidFill>
                  <a:prstClr val="black"/>
                </a:solidFill>
                <a:latin typeface="Arial Narrow" panose="020B0606020202030204" pitchFamily="34" charset="0"/>
              </a:rPr>
              <a:t>. Edward Elgar: </a:t>
            </a:r>
            <a:r>
              <a:rPr lang="pt-PT" sz="1800" dirty="0" err="1">
                <a:solidFill>
                  <a:prstClr val="black"/>
                </a:solidFill>
                <a:latin typeface="Arial Narrow" panose="020B0606020202030204" pitchFamily="34" charset="0"/>
              </a:rPr>
              <a:t>Cheltenham</a:t>
            </a:r>
            <a:endParaRPr lang="pt-PT" sz="1800" dirty="0">
              <a:latin typeface="Arial Narrow" panose="020B0606020202030204" pitchFamily="34" charset="0"/>
            </a:endParaRPr>
          </a:p>
          <a:p>
            <a:pPr>
              <a:lnSpc>
                <a:spcPct val="113000"/>
              </a:lnSpc>
              <a:spcBef>
                <a:spcPts val="0"/>
              </a:spcBef>
              <a:spcAft>
                <a:spcPts val="600"/>
              </a:spcAft>
            </a:pPr>
            <a:r>
              <a:rPr lang="pt-PT" sz="1800" dirty="0">
                <a:latin typeface="Arial Narrow" panose="020B0606020202030204" pitchFamily="34" charset="0"/>
              </a:rPr>
              <a:t>Fine, Ben, &amp; Z. </a:t>
            </a:r>
            <a:r>
              <a:rPr lang="pt-PT" sz="1800" dirty="0" err="1">
                <a:latin typeface="Arial Narrow" panose="020B0606020202030204" pitchFamily="34" charset="0"/>
              </a:rPr>
              <a:t>Rustomjee</a:t>
            </a:r>
            <a:r>
              <a:rPr lang="pt-PT" sz="1800" dirty="0">
                <a:latin typeface="Arial Narrow" panose="020B0606020202030204" pitchFamily="34" charset="0"/>
              </a:rPr>
              <a:t>. 1996. </a:t>
            </a:r>
            <a:r>
              <a:rPr lang="pt-PT" sz="1800" dirty="0" err="1">
                <a:latin typeface="Arial Narrow" panose="020B0606020202030204" pitchFamily="34" charset="0"/>
              </a:rPr>
              <a:t>The</a:t>
            </a:r>
            <a:r>
              <a:rPr lang="pt-PT" sz="1800" dirty="0">
                <a:latin typeface="Arial Narrow" panose="020B0606020202030204" pitchFamily="34" charset="0"/>
              </a:rPr>
              <a:t> </a:t>
            </a:r>
            <a:r>
              <a:rPr lang="pt-PT" sz="1800" dirty="0" err="1">
                <a:latin typeface="Arial Narrow" panose="020B0606020202030204" pitchFamily="34" charset="0"/>
              </a:rPr>
              <a:t>political</a:t>
            </a:r>
            <a:r>
              <a:rPr lang="pt-PT" sz="1800" dirty="0">
                <a:latin typeface="Arial Narrow" panose="020B0606020202030204" pitchFamily="34" charset="0"/>
              </a:rPr>
              <a:t> </a:t>
            </a:r>
            <a:r>
              <a:rPr lang="pt-PT" sz="1800" dirty="0" err="1">
                <a:latin typeface="Arial Narrow" panose="020B0606020202030204" pitchFamily="34" charset="0"/>
              </a:rPr>
              <a:t>economy</a:t>
            </a:r>
            <a:r>
              <a:rPr lang="pt-PT" sz="1800" dirty="0">
                <a:latin typeface="Arial Narrow" panose="020B0606020202030204" pitchFamily="34" charset="0"/>
              </a:rPr>
              <a:t> </a:t>
            </a:r>
            <a:r>
              <a:rPr lang="pt-PT" sz="1800" dirty="0" err="1">
                <a:latin typeface="Arial Narrow" panose="020B0606020202030204" pitchFamily="34" charset="0"/>
              </a:rPr>
              <a:t>of</a:t>
            </a:r>
            <a:r>
              <a:rPr lang="pt-PT" sz="1800" dirty="0">
                <a:latin typeface="Arial Narrow" panose="020B0606020202030204" pitchFamily="34" charset="0"/>
              </a:rPr>
              <a:t> South Africa: </a:t>
            </a:r>
            <a:r>
              <a:rPr lang="pt-PT" sz="1800" dirty="0" err="1">
                <a:latin typeface="Arial Narrow" panose="020B0606020202030204" pitchFamily="34" charset="0"/>
              </a:rPr>
              <a:t>from</a:t>
            </a:r>
            <a:r>
              <a:rPr lang="pt-PT" sz="1800" dirty="0">
                <a:latin typeface="Arial Narrow" panose="020B0606020202030204" pitchFamily="34" charset="0"/>
              </a:rPr>
              <a:t> </a:t>
            </a:r>
            <a:r>
              <a:rPr lang="pt-PT" sz="1800" dirty="0" err="1">
                <a:latin typeface="Arial Narrow" panose="020B0606020202030204" pitchFamily="34" charset="0"/>
              </a:rPr>
              <a:t>Minerals-Energy</a:t>
            </a:r>
            <a:r>
              <a:rPr lang="pt-PT" sz="1800" dirty="0">
                <a:latin typeface="Arial Narrow" panose="020B0606020202030204" pitchFamily="34" charset="0"/>
              </a:rPr>
              <a:t> </a:t>
            </a:r>
            <a:r>
              <a:rPr lang="pt-PT" sz="1800" dirty="0" err="1">
                <a:latin typeface="Arial Narrow" panose="020B0606020202030204" pitchFamily="34" charset="0"/>
              </a:rPr>
              <a:t>Complex</a:t>
            </a:r>
            <a:r>
              <a:rPr lang="pt-PT" sz="1800" dirty="0">
                <a:latin typeface="Arial Narrow" panose="020B0606020202030204" pitchFamily="34" charset="0"/>
              </a:rPr>
              <a:t> to </a:t>
            </a:r>
            <a:r>
              <a:rPr lang="pt-PT" sz="1800" dirty="0" err="1">
                <a:latin typeface="Arial Narrow" panose="020B0606020202030204" pitchFamily="34" charset="0"/>
              </a:rPr>
              <a:t>Industrialization</a:t>
            </a:r>
            <a:r>
              <a:rPr lang="pt-PT" sz="1800" dirty="0">
                <a:latin typeface="Arial Narrow" panose="020B0606020202030204" pitchFamily="34" charset="0"/>
              </a:rPr>
              <a:t>. (</a:t>
            </a:r>
            <a:r>
              <a:rPr lang="pt-PT" sz="1800" dirty="0" err="1">
                <a:latin typeface="Arial Narrow" panose="020B0606020202030204" pitchFamily="34" charset="0"/>
              </a:rPr>
              <a:t>Chapters</a:t>
            </a:r>
            <a:r>
              <a:rPr lang="pt-PT" sz="1800" dirty="0">
                <a:latin typeface="Arial Narrow" panose="020B0606020202030204" pitchFamily="34" charset="0"/>
              </a:rPr>
              <a:t> 2-3). </a:t>
            </a:r>
            <a:r>
              <a:rPr lang="pt-PT" sz="1800" dirty="0" err="1">
                <a:latin typeface="Arial Narrow" panose="020B0606020202030204" pitchFamily="34" charset="0"/>
              </a:rPr>
              <a:t>Westview</a:t>
            </a:r>
            <a:r>
              <a:rPr lang="pt-PT" sz="1800" dirty="0">
                <a:latin typeface="Arial Narrow" panose="020B0606020202030204" pitchFamily="34" charset="0"/>
              </a:rPr>
              <a:t> </a:t>
            </a:r>
            <a:r>
              <a:rPr lang="pt-PT" sz="1800" dirty="0" err="1">
                <a:latin typeface="Arial Narrow" panose="020B0606020202030204" pitchFamily="34" charset="0"/>
              </a:rPr>
              <a:t>Press</a:t>
            </a:r>
            <a:r>
              <a:rPr lang="pt-PT" sz="1800" dirty="0">
                <a:latin typeface="Arial Narrow" panose="020B0606020202030204" pitchFamily="34" charset="0"/>
              </a:rPr>
              <a:t>: London.</a:t>
            </a:r>
          </a:p>
          <a:p>
            <a:pPr>
              <a:lnSpc>
                <a:spcPct val="113000"/>
              </a:lnSpc>
              <a:spcBef>
                <a:spcPts val="0"/>
              </a:spcBef>
              <a:spcAft>
                <a:spcPts val="600"/>
              </a:spcAft>
            </a:pPr>
            <a:r>
              <a:rPr lang="pt-PT" sz="1800" dirty="0">
                <a:latin typeface="Arial Narrow" panose="020B0606020202030204" pitchFamily="34" charset="0"/>
              </a:rPr>
              <a:t>Fine, Ben, &amp; A. </a:t>
            </a:r>
            <a:r>
              <a:rPr lang="pt-PT" sz="1800" dirty="0" err="1">
                <a:latin typeface="Arial Narrow" panose="020B0606020202030204" pitchFamily="34" charset="0"/>
              </a:rPr>
              <a:t>Saad</a:t>
            </a:r>
            <a:r>
              <a:rPr lang="pt-PT" sz="1800" dirty="0">
                <a:latin typeface="Arial Narrow" panose="020B0606020202030204" pitchFamily="34" charset="0"/>
              </a:rPr>
              <a:t>-Filho. 2016. </a:t>
            </a:r>
            <a:r>
              <a:rPr lang="pt-PT" sz="1800" dirty="0" err="1">
                <a:latin typeface="Arial Narrow" panose="020B0606020202030204" pitchFamily="34" charset="0"/>
              </a:rPr>
              <a:t>Marx’s</a:t>
            </a:r>
            <a:r>
              <a:rPr lang="pt-PT" sz="1800" dirty="0">
                <a:latin typeface="Arial Narrow" panose="020B0606020202030204" pitchFamily="34" charset="0"/>
              </a:rPr>
              <a:t> Capital (</a:t>
            </a:r>
            <a:r>
              <a:rPr lang="pt-PT" sz="1800" dirty="0" err="1">
                <a:latin typeface="Arial Narrow" panose="020B0606020202030204" pitchFamily="34" charset="0"/>
              </a:rPr>
              <a:t>Sixth</a:t>
            </a:r>
            <a:r>
              <a:rPr lang="pt-PT" sz="1800" dirty="0">
                <a:latin typeface="Arial Narrow" panose="020B0606020202030204" pitchFamily="34" charset="0"/>
              </a:rPr>
              <a:t> </a:t>
            </a:r>
            <a:r>
              <a:rPr lang="pt-PT" sz="1800" dirty="0" err="1">
                <a:latin typeface="Arial Narrow" panose="020B0606020202030204" pitchFamily="34" charset="0"/>
              </a:rPr>
              <a:t>edition</a:t>
            </a:r>
            <a:r>
              <a:rPr lang="pt-PT" sz="1800" dirty="0">
                <a:latin typeface="Arial Narrow" panose="020B0606020202030204" pitchFamily="34" charset="0"/>
              </a:rPr>
              <a:t>). (</a:t>
            </a:r>
            <a:r>
              <a:rPr lang="pt-PT" sz="1800" dirty="0" err="1">
                <a:latin typeface="Arial Narrow" panose="020B0606020202030204" pitchFamily="34" charset="0"/>
              </a:rPr>
              <a:t>Chapters</a:t>
            </a:r>
            <a:r>
              <a:rPr lang="pt-PT" sz="1800" dirty="0">
                <a:latin typeface="Arial Narrow" panose="020B0606020202030204" pitchFamily="34" charset="0"/>
              </a:rPr>
              <a:t> 1 </a:t>
            </a:r>
            <a:r>
              <a:rPr lang="pt-PT" sz="1800" dirty="0" err="1">
                <a:latin typeface="Arial Narrow" panose="020B0606020202030204" pitchFamily="34" charset="0"/>
              </a:rPr>
              <a:t>and</a:t>
            </a:r>
            <a:r>
              <a:rPr lang="pt-PT" sz="1800" dirty="0">
                <a:latin typeface="Arial Narrow" panose="020B0606020202030204" pitchFamily="34" charset="0"/>
              </a:rPr>
              <a:t> 15). </a:t>
            </a:r>
            <a:r>
              <a:rPr lang="pt-PT" sz="1800" dirty="0" err="1">
                <a:latin typeface="Arial Narrow" panose="020B0606020202030204" pitchFamily="34" charset="0"/>
              </a:rPr>
              <a:t>PlutoPress</a:t>
            </a:r>
            <a:r>
              <a:rPr lang="pt-PT" sz="1800" dirty="0">
                <a:latin typeface="Arial Narrow" panose="020B0606020202030204" pitchFamily="34" charset="0"/>
              </a:rPr>
              <a:t>: London.</a:t>
            </a:r>
          </a:p>
          <a:p>
            <a:pPr lvl="0">
              <a:lnSpc>
                <a:spcPct val="113000"/>
              </a:lnSpc>
              <a:spcBef>
                <a:spcPts val="0"/>
              </a:spcBef>
              <a:spcAft>
                <a:spcPts val="600"/>
              </a:spcAft>
            </a:pPr>
            <a:r>
              <a:rPr lang="pt-PT" sz="1800" dirty="0" err="1">
                <a:latin typeface="Arial Narrow" panose="020B0606020202030204" pitchFamily="34" charset="0"/>
              </a:rPr>
              <a:t>Ghosh</a:t>
            </a:r>
            <a:r>
              <a:rPr lang="pt-PT" sz="1800" dirty="0">
                <a:latin typeface="Arial Narrow" panose="020B0606020202030204" pitchFamily="34" charset="0"/>
              </a:rPr>
              <a:t>, J. 2012. Capital. </a:t>
            </a:r>
            <a:r>
              <a:rPr lang="pt-PT" sz="1800" dirty="0">
                <a:solidFill>
                  <a:prstClr val="black"/>
                </a:solidFill>
                <a:latin typeface="Arial Narrow" panose="020B0606020202030204" pitchFamily="34" charset="0"/>
              </a:rPr>
              <a:t>In Fine, Ben &amp; A. </a:t>
            </a:r>
            <a:r>
              <a:rPr lang="pt-PT" sz="1800" dirty="0" err="1">
                <a:solidFill>
                  <a:prstClr val="black"/>
                </a:solidFill>
                <a:latin typeface="Arial Narrow" panose="020B0606020202030204" pitchFamily="34" charset="0"/>
              </a:rPr>
              <a:t>Saad</a:t>
            </a:r>
            <a:r>
              <a:rPr lang="pt-PT" sz="1800" dirty="0">
                <a:solidFill>
                  <a:prstClr val="black"/>
                </a:solidFill>
                <a:latin typeface="Arial Narrow" panose="020B0606020202030204" pitchFamily="34" charset="0"/>
              </a:rPr>
              <a:t>-Filho (</a:t>
            </a:r>
            <a:r>
              <a:rPr lang="pt-PT" sz="1800" dirty="0" err="1">
                <a:solidFill>
                  <a:prstClr val="black"/>
                </a:solidFill>
                <a:latin typeface="Arial Narrow" panose="020B0606020202030204" pitchFamily="34" charset="0"/>
              </a:rPr>
              <a:t>editors</a:t>
            </a:r>
            <a:r>
              <a:rPr lang="pt-PT" sz="1800" dirty="0">
                <a:solidFill>
                  <a:prstClr val="black"/>
                </a:solidFill>
                <a:latin typeface="Arial Narrow" panose="020B0606020202030204" pitchFamily="34" charset="0"/>
              </a:rPr>
              <a:t>) </a:t>
            </a:r>
            <a:r>
              <a:rPr lang="pt-PT" sz="1800" dirty="0" err="1">
                <a:solidFill>
                  <a:prstClr val="black"/>
                </a:solidFill>
                <a:latin typeface="Arial Narrow" panose="020B0606020202030204" pitchFamily="34" charset="0"/>
              </a:rPr>
              <a:t>The</a:t>
            </a:r>
            <a:r>
              <a:rPr lang="pt-PT" sz="1800" dirty="0">
                <a:solidFill>
                  <a:prstClr val="black"/>
                </a:solidFill>
                <a:latin typeface="Arial Narrow" panose="020B0606020202030204" pitchFamily="34" charset="0"/>
              </a:rPr>
              <a:t> Elgar </a:t>
            </a:r>
            <a:r>
              <a:rPr lang="pt-PT" sz="1800" dirty="0" err="1">
                <a:solidFill>
                  <a:prstClr val="black"/>
                </a:solidFill>
                <a:latin typeface="Arial Narrow" panose="020B0606020202030204" pitchFamily="34" charset="0"/>
              </a:rPr>
              <a:t>Companion</a:t>
            </a:r>
            <a:r>
              <a:rPr lang="pt-PT" sz="1800" dirty="0">
                <a:solidFill>
                  <a:prstClr val="black"/>
                </a:solidFill>
                <a:latin typeface="Arial Narrow" panose="020B0606020202030204" pitchFamily="34" charset="0"/>
              </a:rPr>
              <a:t> to </a:t>
            </a:r>
            <a:r>
              <a:rPr lang="pt-PT" sz="1800" dirty="0" err="1">
                <a:solidFill>
                  <a:prstClr val="black"/>
                </a:solidFill>
                <a:latin typeface="Arial Narrow" panose="020B0606020202030204" pitchFamily="34" charset="0"/>
              </a:rPr>
              <a:t>Marxist</a:t>
            </a:r>
            <a:r>
              <a:rPr lang="pt-PT" sz="1800" dirty="0">
                <a:solidFill>
                  <a:prstClr val="black"/>
                </a:solidFill>
                <a:latin typeface="Arial Narrow" panose="020B0606020202030204" pitchFamily="34" charset="0"/>
              </a:rPr>
              <a:t> </a:t>
            </a:r>
            <a:r>
              <a:rPr lang="pt-PT" sz="1800" dirty="0" err="1">
                <a:solidFill>
                  <a:prstClr val="black"/>
                </a:solidFill>
                <a:latin typeface="Arial Narrow" panose="020B0606020202030204" pitchFamily="34" charset="0"/>
              </a:rPr>
              <a:t>Economics</a:t>
            </a:r>
            <a:r>
              <a:rPr lang="pt-PT" sz="1800" dirty="0">
                <a:solidFill>
                  <a:prstClr val="black"/>
                </a:solidFill>
                <a:latin typeface="Arial Narrow" panose="020B0606020202030204" pitchFamily="34" charset="0"/>
              </a:rPr>
              <a:t>. Edward Elgar: </a:t>
            </a:r>
            <a:r>
              <a:rPr lang="pt-PT" sz="1800" dirty="0" err="1">
                <a:solidFill>
                  <a:prstClr val="black"/>
                </a:solidFill>
                <a:latin typeface="Arial Narrow" panose="020B0606020202030204" pitchFamily="34" charset="0"/>
              </a:rPr>
              <a:t>Cheltenham</a:t>
            </a:r>
            <a:endParaRPr lang="pt-PT" sz="1800" dirty="0">
              <a:latin typeface="Arial Narrow" panose="020B0606020202030204" pitchFamily="34" charset="0"/>
            </a:endParaRPr>
          </a:p>
          <a:p>
            <a:pPr>
              <a:lnSpc>
                <a:spcPct val="113000"/>
              </a:lnSpc>
              <a:spcBef>
                <a:spcPts val="0"/>
              </a:spcBef>
              <a:spcAft>
                <a:spcPts val="600"/>
              </a:spcAft>
            </a:pPr>
            <a:r>
              <a:rPr lang="pt-PT" sz="1800" dirty="0" err="1">
                <a:latin typeface="Arial Narrow" panose="020B0606020202030204" pitchFamily="34" charset="0"/>
              </a:rPr>
              <a:t>Goodacre</a:t>
            </a:r>
            <a:r>
              <a:rPr lang="pt-PT" sz="1800" dirty="0">
                <a:latin typeface="Arial Narrow" panose="020B0606020202030204" pitchFamily="34" charset="0"/>
              </a:rPr>
              <a:t>, H. 2012. </a:t>
            </a:r>
            <a:r>
              <a:rPr lang="pt-PT" sz="1800" dirty="0" err="1">
                <a:latin typeface="Arial Narrow" panose="020B0606020202030204" pitchFamily="34" charset="0"/>
              </a:rPr>
              <a:t>Classical</a:t>
            </a:r>
            <a:r>
              <a:rPr lang="pt-PT" sz="1800" dirty="0">
                <a:latin typeface="Arial Narrow" panose="020B0606020202030204" pitchFamily="34" charset="0"/>
              </a:rPr>
              <a:t> </a:t>
            </a:r>
            <a:r>
              <a:rPr lang="pt-PT" sz="1800" dirty="0" err="1">
                <a:latin typeface="Arial Narrow" panose="020B0606020202030204" pitchFamily="34" charset="0"/>
              </a:rPr>
              <a:t>political</a:t>
            </a:r>
            <a:r>
              <a:rPr lang="pt-PT" sz="1800" dirty="0">
                <a:latin typeface="Arial Narrow" panose="020B0606020202030204" pitchFamily="34" charset="0"/>
              </a:rPr>
              <a:t> </a:t>
            </a:r>
            <a:r>
              <a:rPr lang="pt-PT" sz="1800" dirty="0" err="1">
                <a:latin typeface="Arial Narrow" panose="020B0606020202030204" pitchFamily="34" charset="0"/>
              </a:rPr>
              <a:t>economy</a:t>
            </a:r>
            <a:r>
              <a:rPr lang="pt-PT" sz="1800" dirty="0">
                <a:latin typeface="Arial Narrow" panose="020B0606020202030204" pitchFamily="34" charset="0"/>
              </a:rPr>
              <a:t>. In Fine, Ben &amp; A. </a:t>
            </a:r>
            <a:r>
              <a:rPr lang="pt-PT" sz="1800" dirty="0" err="1">
                <a:latin typeface="Arial Narrow" panose="020B0606020202030204" pitchFamily="34" charset="0"/>
              </a:rPr>
              <a:t>Saad</a:t>
            </a:r>
            <a:r>
              <a:rPr lang="pt-PT" sz="1800" dirty="0">
                <a:latin typeface="Arial Narrow" panose="020B0606020202030204" pitchFamily="34" charset="0"/>
              </a:rPr>
              <a:t>-Filho (</a:t>
            </a:r>
            <a:r>
              <a:rPr lang="pt-PT" sz="1800" dirty="0" err="1">
                <a:latin typeface="Arial Narrow" panose="020B0606020202030204" pitchFamily="34" charset="0"/>
              </a:rPr>
              <a:t>editors</a:t>
            </a:r>
            <a:r>
              <a:rPr lang="pt-PT" sz="1800" dirty="0">
                <a:latin typeface="Arial Narrow" panose="020B0606020202030204" pitchFamily="34" charset="0"/>
              </a:rPr>
              <a:t>) </a:t>
            </a:r>
            <a:r>
              <a:rPr lang="pt-PT" sz="1800" dirty="0" err="1">
                <a:latin typeface="Arial Narrow" panose="020B0606020202030204" pitchFamily="34" charset="0"/>
              </a:rPr>
              <a:t>The</a:t>
            </a:r>
            <a:r>
              <a:rPr lang="pt-PT" sz="1800" dirty="0">
                <a:latin typeface="Arial Narrow" panose="020B0606020202030204" pitchFamily="34" charset="0"/>
              </a:rPr>
              <a:t> Elgar </a:t>
            </a:r>
            <a:r>
              <a:rPr lang="pt-PT" sz="1800" dirty="0" err="1">
                <a:latin typeface="Arial Narrow" panose="020B0606020202030204" pitchFamily="34" charset="0"/>
              </a:rPr>
              <a:t>Companion</a:t>
            </a:r>
            <a:r>
              <a:rPr lang="pt-PT" sz="1800" dirty="0">
                <a:latin typeface="Arial Narrow" panose="020B0606020202030204" pitchFamily="34" charset="0"/>
              </a:rPr>
              <a:t> to </a:t>
            </a:r>
            <a:r>
              <a:rPr lang="pt-PT" sz="1800" dirty="0" err="1">
                <a:latin typeface="Arial Narrow" panose="020B0606020202030204" pitchFamily="34" charset="0"/>
              </a:rPr>
              <a:t>Marxist</a:t>
            </a:r>
            <a:r>
              <a:rPr lang="pt-PT" sz="1800" dirty="0">
                <a:latin typeface="Arial Narrow" panose="020B0606020202030204" pitchFamily="34" charset="0"/>
              </a:rPr>
              <a:t> </a:t>
            </a:r>
            <a:r>
              <a:rPr lang="pt-PT" sz="1800" dirty="0" err="1">
                <a:latin typeface="Arial Narrow" panose="020B0606020202030204" pitchFamily="34" charset="0"/>
              </a:rPr>
              <a:t>Economics</a:t>
            </a:r>
            <a:r>
              <a:rPr lang="pt-PT" sz="1800" dirty="0">
                <a:latin typeface="Arial Narrow" panose="020B0606020202030204" pitchFamily="34" charset="0"/>
              </a:rPr>
              <a:t>. Edward Elgar: </a:t>
            </a:r>
            <a:r>
              <a:rPr lang="pt-PT" sz="1800" dirty="0" err="1">
                <a:latin typeface="Arial Narrow" panose="020B0606020202030204" pitchFamily="34" charset="0"/>
              </a:rPr>
              <a:t>Cheltenham</a:t>
            </a:r>
            <a:endParaRPr lang="pt-PT" sz="1800" dirty="0">
              <a:latin typeface="Arial Narrow" panose="020B0606020202030204" pitchFamily="34" charset="0"/>
            </a:endParaRPr>
          </a:p>
          <a:p>
            <a:pPr lvl="0">
              <a:lnSpc>
                <a:spcPct val="113000"/>
              </a:lnSpc>
              <a:spcBef>
                <a:spcPts val="0"/>
              </a:spcBef>
              <a:spcAft>
                <a:spcPts val="600"/>
              </a:spcAft>
            </a:pPr>
            <a:r>
              <a:rPr lang="pt-PT" sz="1800" dirty="0">
                <a:latin typeface="Arial Narrow" panose="020B0606020202030204" pitchFamily="34" charset="0"/>
              </a:rPr>
              <a:t>Jones, B. 2012. </a:t>
            </a:r>
            <a:r>
              <a:rPr lang="pt-PT" sz="1800" dirty="0" err="1">
                <a:latin typeface="Arial Narrow" panose="020B0606020202030204" pitchFamily="34" charset="0"/>
              </a:rPr>
              <a:t>Method</a:t>
            </a:r>
            <a:r>
              <a:rPr lang="pt-PT" sz="1800" dirty="0">
                <a:latin typeface="Arial Narrow" panose="020B0606020202030204" pitchFamily="34" charset="0"/>
              </a:rPr>
              <a:t> </a:t>
            </a:r>
            <a:r>
              <a:rPr lang="pt-PT" sz="1800" dirty="0" err="1">
                <a:latin typeface="Arial Narrow" panose="020B0606020202030204" pitchFamily="34" charset="0"/>
              </a:rPr>
              <a:t>of</a:t>
            </a:r>
            <a:r>
              <a:rPr lang="pt-PT" sz="1800" dirty="0">
                <a:latin typeface="Arial Narrow" panose="020B0606020202030204" pitchFamily="34" charset="0"/>
              </a:rPr>
              <a:t> </a:t>
            </a:r>
            <a:r>
              <a:rPr lang="pt-PT" sz="1800" dirty="0" err="1">
                <a:latin typeface="Arial Narrow" panose="020B0606020202030204" pitchFamily="34" charset="0"/>
              </a:rPr>
              <a:t>political</a:t>
            </a:r>
            <a:r>
              <a:rPr lang="pt-PT" sz="1800" dirty="0">
                <a:latin typeface="Arial Narrow" panose="020B0606020202030204" pitchFamily="34" charset="0"/>
              </a:rPr>
              <a:t> </a:t>
            </a:r>
            <a:r>
              <a:rPr lang="pt-PT" sz="1800" dirty="0" err="1">
                <a:latin typeface="Arial Narrow" panose="020B0606020202030204" pitchFamily="34" charset="0"/>
              </a:rPr>
              <a:t>economy</a:t>
            </a:r>
            <a:r>
              <a:rPr lang="pt-PT" sz="1800" dirty="0">
                <a:latin typeface="Arial Narrow" panose="020B0606020202030204" pitchFamily="34" charset="0"/>
              </a:rPr>
              <a:t>. </a:t>
            </a:r>
            <a:r>
              <a:rPr lang="pt-PT" sz="1800" dirty="0">
                <a:solidFill>
                  <a:prstClr val="black"/>
                </a:solidFill>
                <a:latin typeface="Arial Narrow" panose="020B0606020202030204" pitchFamily="34" charset="0"/>
              </a:rPr>
              <a:t>In Fine, Ben &amp; A. </a:t>
            </a:r>
            <a:r>
              <a:rPr lang="pt-PT" sz="1800" dirty="0" err="1">
                <a:solidFill>
                  <a:prstClr val="black"/>
                </a:solidFill>
                <a:latin typeface="Arial Narrow" panose="020B0606020202030204" pitchFamily="34" charset="0"/>
              </a:rPr>
              <a:t>Saad</a:t>
            </a:r>
            <a:r>
              <a:rPr lang="pt-PT" sz="1800" dirty="0">
                <a:solidFill>
                  <a:prstClr val="black"/>
                </a:solidFill>
                <a:latin typeface="Arial Narrow" panose="020B0606020202030204" pitchFamily="34" charset="0"/>
              </a:rPr>
              <a:t>-Filho (</a:t>
            </a:r>
            <a:r>
              <a:rPr lang="pt-PT" sz="1800" dirty="0" err="1">
                <a:solidFill>
                  <a:prstClr val="black"/>
                </a:solidFill>
                <a:latin typeface="Arial Narrow" panose="020B0606020202030204" pitchFamily="34" charset="0"/>
              </a:rPr>
              <a:t>editors</a:t>
            </a:r>
            <a:r>
              <a:rPr lang="pt-PT" sz="1800" dirty="0">
                <a:solidFill>
                  <a:prstClr val="black"/>
                </a:solidFill>
                <a:latin typeface="Arial Narrow" panose="020B0606020202030204" pitchFamily="34" charset="0"/>
              </a:rPr>
              <a:t>) </a:t>
            </a:r>
            <a:r>
              <a:rPr lang="pt-PT" sz="1800" dirty="0" err="1">
                <a:solidFill>
                  <a:prstClr val="black"/>
                </a:solidFill>
                <a:latin typeface="Arial Narrow" panose="020B0606020202030204" pitchFamily="34" charset="0"/>
              </a:rPr>
              <a:t>The</a:t>
            </a:r>
            <a:r>
              <a:rPr lang="pt-PT" sz="1800" dirty="0">
                <a:solidFill>
                  <a:prstClr val="black"/>
                </a:solidFill>
                <a:latin typeface="Arial Narrow" panose="020B0606020202030204" pitchFamily="34" charset="0"/>
              </a:rPr>
              <a:t> Elgar </a:t>
            </a:r>
            <a:r>
              <a:rPr lang="pt-PT" sz="1800" dirty="0" err="1">
                <a:solidFill>
                  <a:prstClr val="black"/>
                </a:solidFill>
                <a:latin typeface="Arial Narrow" panose="020B0606020202030204" pitchFamily="34" charset="0"/>
              </a:rPr>
              <a:t>Companion</a:t>
            </a:r>
            <a:r>
              <a:rPr lang="pt-PT" sz="1800" dirty="0">
                <a:solidFill>
                  <a:prstClr val="black"/>
                </a:solidFill>
                <a:latin typeface="Arial Narrow" panose="020B0606020202030204" pitchFamily="34" charset="0"/>
              </a:rPr>
              <a:t> to </a:t>
            </a:r>
            <a:r>
              <a:rPr lang="pt-PT" sz="1800" dirty="0" err="1">
                <a:solidFill>
                  <a:prstClr val="black"/>
                </a:solidFill>
                <a:latin typeface="Arial Narrow" panose="020B0606020202030204" pitchFamily="34" charset="0"/>
              </a:rPr>
              <a:t>Marxist</a:t>
            </a:r>
            <a:r>
              <a:rPr lang="pt-PT" sz="1800" dirty="0">
                <a:solidFill>
                  <a:prstClr val="black"/>
                </a:solidFill>
                <a:latin typeface="Arial Narrow" panose="020B0606020202030204" pitchFamily="34" charset="0"/>
              </a:rPr>
              <a:t> </a:t>
            </a:r>
            <a:r>
              <a:rPr lang="pt-PT" sz="1800" dirty="0" err="1">
                <a:solidFill>
                  <a:prstClr val="black"/>
                </a:solidFill>
                <a:latin typeface="Arial Narrow" panose="020B0606020202030204" pitchFamily="34" charset="0"/>
              </a:rPr>
              <a:t>Economics</a:t>
            </a:r>
            <a:r>
              <a:rPr lang="pt-PT" sz="1800" dirty="0">
                <a:solidFill>
                  <a:prstClr val="black"/>
                </a:solidFill>
                <a:latin typeface="Arial Narrow" panose="020B0606020202030204" pitchFamily="34" charset="0"/>
              </a:rPr>
              <a:t>. Edward Elgar: </a:t>
            </a:r>
            <a:r>
              <a:rPr lang="pt-PT" sz="1800" dirty="0" err="1">
                <a:solidFill>
                  <a:prstClr val="black"/>
                </a:solidFill>
                <a:latin typeface="Arial Narrow" panose="020B0606020202030204" pitchFamily="34" charset="0"/>
              </a:rPr>
              <a:t>Cheltenham</a:t>
            </a:r>
            <a:endParaRPr lang="pt-PT" sz="1800" dirty="0">
              <a:solidFill>
                <a:prstClr val="black"/>
              </a:solidFill>
              <a:latin typeface="Arial Narrow" panose="020B0606020202030204" pitchFamily="34" charset="0"/>
            </a:endParaRPr>
          </a:p>
          <a:p>
            <a:pPr lvl="0">
              <a:lnSpc>
                <a:spcPct val="113000"/>
              </a:lnSpc>
              <a:spcBef>
                <a:spcPts val="0"/>
              </a:spcBef>
              <a:spcAft>
                <a:spcPts val="600"/>
              </a:spcAft>
            </a:pPr>
            <a:r>
              <a:rPr lang="pt-PT" sz="1800" dirty="0">
                <a:solidFill>
                  <a:prstClr val="black"/>
                </a:solidFill>
                <a:latin typeface="Arial Narrow" panose="020B0606020202030204" pitchFamily="34" charset="0"/>
              </a:rPr>
              <a:t>Marx, K. 1990. Capital: a critique </a:t>
            </a:r>
            <a:r>
              <a:rPr lang="pt-PT" sz="1800" dirty="0" err="1">
                <a:solidFill>
                  <a:prstClr val="black"/>
                </a:solidFill>
                <a:latin typeface="Arial Narrow" panose="020B0606020202030204" pitchFamily="34" charset="0"/>
              </a:rPr>
              <a:t>of</a:t>
            </a:r>
            <a:r>
              <a:rPr lang="pt-PT" sz="1800" dirty="0">
                <a:solidFill>
                  <a:prstClr val="black"/>
                </a:solidFill>
                <a:latin typeface="Arial Narrow" panose="020B0606020202030204" pitchFamily="34" charset="0"/>
              </a:rPr>
              <a:t> </a:t>
            </a:r>
            <a:r>
              <a:rPr lang="pt-PT" sz="1800" dirty="0" err="1">
                <a:solidFill>
                  <a:prstClr val="black"/>
                </a:solidFill>
                <a:latin typeface="Arial Narrow" panose="020B0606020202030204" pitchFamily="34" charset="0"/>
              </a:rPr>
              <a:t>political</a:t>
            </a:r>
            <a:r>
              <a:rPr lang="pt-PT" sz="1800" dirty="0">
                <a:solidFill>
                  <a:prstClr val="black"/>
                </a:solidFill>
                <a:latin typeface="Arial Narrow" panose="020B0606020202030204" pitchFamily="34" charset="0"/>
              </a:rPr>
              <a:t> </a:t>
            </a:r>
            <a:r>
              <a:rPr lang="pt-PT" sz="1800" dirty="0" err="1">
                <a:solidFill>
                  <a:prstClr val="black"/>
                </a:solidFill>
                <a:latin typeface="Arial Narrow" panose="020B0606020202030204" pitchFamily="34" charset="0"/>
              </a:rPr>
              <a:t>economy</a:t>
            </a:r>
            <a:r>
              <a:rPr lang="pt-PT" sz="1800" dirty="0">
                <a:solidFill>
                  <a:prstClr val="black"/>
                </a:solidFill>
                <a:latin typeface="Arial Narrow" panose="020B0606020202030204" pitchFamily="34" charset="0"/>
              </a:rPr>
              <a:t> (Volume I: </a:t>
            </a:r>
            <a:r>
              <a:rPr lang="pt-PT" sz="1800" dirty="0" err="1">
                <a:solidFill>
                  <a:prstClr val="black"/>
                </a:solidFill>
                <a:latin typeface="Arial Narrow" panose="020B0606020202030204" pitchFamily="34" charset="0"/>
              </a:rPr>
              <a:t>The</a:t>
            </a:r>
            <a:r>
              <a:rPr lang="pt-PT" sz="1800" dirty="0">
                <a:solidFill>
                  <a:prstClr val="black"/>
                </a:solidFill>
                <a:latin typeface="Arial Narrow" panose="020B0606020202030204" pitchFamily="34" charset="0"/>
              </a:rPr>
              <a:t> </a:t>
            </a:r>
            <a:r>
              <a:rPr lang="pt-PT" sz="1800" dirty="0" err="1">
                <a:solidFill>
                  <a:prstClr val="black"/>
                </a:solidFill>
                <a:latin typeface="Arial Narrow" panose="020B0606020202030204" pitchFamily="34" charset="0"/>
              </a:rPr>
              <a:t>process</a:t>
            </a:r>
            <a:r>
              <a:rPr lang="pt-PT" sz="1800" dirty="0">
                <a:solidFill>
                  <a:prstClr val="black"/>
                </a:solidFill>
                <a:latin typeface="Arial Narrow" panose="020B0606020202030204" pitchFamily="34" charset="0"/>
              </a:rPr>
              <a:t> </a:t>
            </a:r>
            <a:r>
              <a:rPr lang="pt-PT" sz="1800" dirty="0" err="1">
                <a:solidFill>
                  <a:prstClr val="black"/>
                </a:solidFill>
                <a:latin typeface="Arial Narrow" panose="020B0606020202030204" pitchFamily="34" charset="0"/>
              </a:rPr>
              <a:t>of</a:t>
            </a:r>
            <a:r>
              <a:rPr lang="pt-PT" sz="1800" dirty="0">
                <a:solidFill>
                  <a:prstClr val="black"/>
                </a:solidFill>
                <a:latin typeface="Arial Narrow" panose="020B0606020202030204" pitchFamily="34" charset="0"/>
              </a:rPr>
              <a:t> </a:t>
            </a:r>
            <a:r>
              <a:rPr lang="pt-PT" sz="1800" dirty="0" err="1">
                <a:solidFill>
                  <a:prstClr val="black"/>
                </a:solidFill>
                <a:latin typeface="Arial Narrow" panose="020B0606020202030204" pitchFamily="34" charset="0"/>
              </a:rPr>
              <a:t>production</a:t>
            </a:r>
            <a:r>
              <a:rPr lang="pt-PT" sz="1800" dirty="0">
                <a:solidFill>
                  <a:prstClr val="black"/>
                </a:solidFill>
                <a:latin typeface="Arial Narrow" panose="020B0606020202030204" pitchFamily="34" charset="0"/>
              </a:rPr>
              <a:t> </a:t>
            </a:r>
            <a:r>
              <a:rPr lang="pt-PT" sz="1800" dirty="0" err="1">
                <a:solidFill>
                  <a:prstClr val="black"/>
                </a:solidFill>
                <a:latin typeface="Arial Narrow" panose="020B0606020202030204" pitchFamily="34" charset="0"/>
              </a:rPr>
              <a:t>of</a:t>
            </a:r>
            <a:r>
              <a:rPr lang="pt-PT" sz="1800" dirty="0">
                <a:solidFill>
                  <a:prstClr val="black"/>
                </a:solidFill>
                <a:latin typeface="Arial Narrow" panose="020B0606020202030204" pitchFamily="34" charset="0"/>
              </a:rPr>
              <a:t> capital). </a:t>
            </a:r>
            <a:r>
              <a:rPr lang="pt-PT" sz="1800" dirty="0" err="1">
                <a:solidFill>
                  <a:prstClr val="black"/>
                </a:solidFill>
                <a:latin typeface="Arial Narrow" panose="020B0606020202030204" pitchFamily="34" charset="0"/>
              </a:rPr>
              <a:t>Penguing</a:t>
            </a:r>
            <a:r>
              <a:rPr lang="pt-PT" sz="1800" dirty="0">
                <a:solidFill>
                  <a:prstClr val="black"/>
                </a:solidFill>
                <a:latin typeface="Arial Narrow" panose="020B0606020202030204" pitchFamily="34" charset="0"/>
              </a:rPr>
              <a:t> </a:t>
            </a:r>
            <a:r>
              <a:rPr lang="pt-PT" sz="1800" dirty="0" err="1">
                <a:solidFill>
                  <a:prstClr val="black"/>
                </a:solidFill>
                <a:latin typeface="Arial Narrow" panose="020B0606020202030204" pitchFamily="34" charset="0"/>
              </a:rPr>
              <a:t>Books</a:t>
            </a:r>
            <a:r>
              <a:rPr lang="pt-PT" sz="1800" dirty="0">
                <a:solidFill>
                  <a:prstClr val="black"/>
                </a:solidFill>
                <a:latin typeface="Arial Narrow" panose="020B0606020202030204" pitchFamily="34" charset="0"/>
              </a:rPr>
              <a:t>: London (</a:t>
            </a:r>
            <a:r>
              <a:rPr lang="pt-PT" sz="1800" dirty="0" err="1">
                <a:solidFill>
                  <a:prstClr val="black"/>
                </a:solidFill>
                <a:latin typeface="Arial Narrow" panose="020B0606020202030204" pitchFamily="34" charset="0"/>
              </a:rPr>
              <a:t>Part</a:t>
            </a:r>
            <a:r>
              <a:rPr lang="pt-PT" sz="1800" dirty="0">
                <a:solidFill>
                  <a:prstClr val="black"/>
                </a:solidFill>
                <a:latin typeface="Arial Narrow" panose="020B0606020202030204" pitchFamily="34" charset="0"/>
              </a:rPr>
              <a:t> V: </a:t>
            </a:r>
            <a:r>
              <a:rPr lang="pt-PT" sz="1800" dirty="0" err="1">
                <a:solidFill>
                  <a:prstClr val="black"/>
                </a:solidFill>
                <a:latin typeface="Arial Narrow" panose="020B0606020202030204" pitchFamily="34" charset="0"/>
              </a:rPr>
              <a:t>The</a:t>
            </a:r>
            <a:r>
              <a:rPr lang="pt-PT" sz="1800" dirty="0">
                <a:solidFill>
                  <a:prstClr val="black"/>
                </a:solidFill>
                <a:latin typeface="Arial Narrow" panose="020B0606020202030204" pitchFamily="34" charset="0"/>
              </a:rPr>
              <a:t> </a:t>
            </a:r>
            <a:r>
              <a:rPr lang="pt-PT" sz="1800" dirty="0" err="1">
                <a:solidFill>
                  <a:prstClr val="black"/>
                </a:solidFill>
                <a:latin typeface="Arial Narrow" panose="020B0606020202030204" pitchFamily="34" charset="0"/>
              </a:rPr>
              <a:t>production</a:t>
            </a:r>
            <a:r>
              <a:rPr lang="pt-PT" sz="1800" dirty="0">
                <a:solidFill>
                  <a:prstClr val="black"/>
                </a:solidFill>
                <a:latin typeface="Arial Narrow" panose="020B0606020202030204" pitchFamily="34" charset="0"/>
              </a:rPr>
              <a:t> </a:t>
            </a:r>
            <a:r>
              <a:rPr lang="pt-PT" sz="1800" dirty="0" err="1">
                <a:solidFill>
                  <a:prstClr val="black"/>
                </a:solidFill>
                <a:latin typeface="Arial Narrow" panose="020B0606020202030204" pitchFamily="34" charset="0"/>
              </a:rPr>
              <a:t>of</a:t>
            </a:r>
            <a:r>
              <a:rPr lang="pt-PT" sz="1800" dirty="0">
                <a:solidFill>
                  <a:prstClr val="black"/>
                </a:solidFill>
                <a:latin typeface="Arial Narrow" panose="020B0606020202030204" pitchFamily="34" charset="0"/>
              </a:rPr>
              <a:t> </a:t>
            </a:r>
            <a:r>
              <a:rPr lang="pt-PT" sz="1800" dirty="0" err="1">
                <a:solidFill>
                  <a:prstClr val="black"/>
                </a:solidFill>
                <a:latin typeface="Arial Narrow" panose="020B0606020202030204" pitchFamily="34" charset="0"/>
              </a:rPr>
              <a:t>absolute</a:t>
            </a:r>
            <a:r>
              <a:rPr lang="pt-PT" sz="1800" dirty="0">
                <a:solidFill>
                  <a:prstClr val="black"/>
                </a:solidFill>
                <a:latin typeface="Arial Narrow" panose="020B0606020202030204" pitchFamily="34" charset="0"/>
              </a:rPr>
              <a:t> </a:t>
            </a:r>
            <a:r>
              <a:rPr lang="pt-PT" sz="1800" dirty="0" err="1">
                <a:solidFill>
                  <a:prstClr val="black"/>
                </a:solidFill>
                <a:latin typeface="Arial Narrow" panose="020B0606020202030204" pitchFamily="34" charset="0"/>
              </a:rPr>
              <a:t>and</a:t>
            </a:r>
            <a:r>
              <a:rPr lang="pt-PT" sz="1800" dirty="0">
                <a:solidFill>
                  <a:prstClr val="black"/>
                </a:solidFill>
                <a:latin typeface="Arial Narrow" panose="020B0606020202030204" pitchFamily="34" charset="0"/>
              </a:rPr>
              <a:t> </a:t>
            </a:r>
            <a:r>
              <a:rPr lang="pt-PT" sz="1800" dirty="0" err="1">
                <a:solidFill>
                  <a:prstClr val="black"/>
                </a:solidFill>
                <a:latin typeface="Arial Narrow" panose="020B0606020202030204" pitchFamily="34" charset="0"/>
              </a:rPr>
              <a:t>relative</a:t>
            </a:r>
            <a:r>
              <a:rPr lang="pt-PT" sz="1800" dirty="0">
                <a:solidFill>
                  <a:prstClr val="black"/>
                </a:solidFill>
                <a:latin typeface="Arial Narrow" panose="020B0606020202030204" pitchFamily="34" charset="0"/>
              </a:rPr>
              <a:t> </a:t>
            </a:r>
            <a:r>
              <a:rPr lang="pt-PT" sz="1800" dirty="0" err="1">
                <a:solidFill>
                  <a:prstClr val="black"/>
                </a:solidFill>
                <a:latin typeface="Arial Narrow" panose="020B0606020202030204" pitchFamily="34" charset="0"/>
              </a:rPr>
              <a:t>surplus</a:t>
            </a:r>
            <a:r>
              <a:rPr lang="pt-PT" sz="1800" dirty="0">
                <a:solidFill>
                  <a:prstClr val="black"/>
                </a:solidFill>
                <a:latin typeface="Arial Narrow" panose="020B0606020202030204" pitchFamily="34" charset="0"/>
              </a:rPr>
              <a:t> </a:t>
            </a:r>
            <a:r>
              <a:rPr lang="pt-PT" sz="1800" dirty="0" err="1">
                <a:solidFill>
                  <a:prstClr val="black"/>
                </a:solidFill>
                <a:latin typeface="Arial Narrow" panose="020B0606020202030204" pitchFamily="34" charset="0"/>
              </a:rPr>
              <a:t>value</a:t>
            </a:r>
            <a:r>
              <a:rPr lang="pt-PT" sz="1800" dirty="0">
                <a:solidFill>
                  <a:prstClr val="black"/>
                </a:solidFill>
                <a:latin typeface="Arial Narrow" panose="020B0606020202030204" pitchFamily="34" charset="0"/>
              </a:rPr>
              <a:t>; </a:t>
            </a:r>
            <a:r>
              <a:rPr lang="pt-PT" sz="1800" dirty="0" err="1">
                <a:solidFill>
                  <a:prstClr val="black"/>
                </a:solidFill>
                <a:latin typeface="Arial Narrow" panose="020B0606020202030204" pitchFamily="34" charset="0"/>
              </a:rPr>
              <a:t>Part</a:t>
            </a:r>
            <a:r>
              <a:rPr lang="pt-PT" sz="1800" dirty="0">
                <a:solidFill>
                  <a:prstClr val="black"/>
                </a:solidFill>
                <a:latin typeface="Arial Narrow" panose="020B0606020202030204" pitchFamily="34" charset="0"/>
              </a:rPr>
              <a:t> VII: </a:t>
            </a:r>
            <a:r>
              <a:rPr lang="pt-PT" sz="1800" dirty="0" err="1">
                <a:solidFill>
                  <a:prstClr val="black"/>
                </a:solidFill>
                <a:latin typeface="Arial Narrow" panose="020B0606020202030204" pitchFamily="34" charset="0"/>
              </a:rPr>
              <a:t>The</a:t>
            </a:r>
            <a:r>
              <a:rPr lang="pt-PT" sz="1800" dirty="0">
                <a:solidFill>
                  <a:prstClr val="black"/>
                </a:solidFill>
                <a:latin typeface="Arial Narrow" panose="020B0606020202030204" pitchFamily="34" charset="0"/>
              </a:rPr>
              <a:t> </a:t>
            </a:r>
            <a:r>
              <a:rPr lang="pt-PT" sz="1800" dirty="0" err="1">
                <a:solidFill>
                  <a:prstClr val="black"/>
                </a:solidFill>
                <a:latin typeface="Arial Narrow" panose="020B0606020202030204" pitchFamily="34" charset="0"/>
              </a:rPr>
              <a:t>process</a:t>
            </a:r>
            <a:r>
              <a:rPr lang="pt-PT" sz="1800" dirty="0">
                <a:solidFill>
                  <a:prstClr val="black"/>
                </a:solidFill>
                <a:latin typeface="Arial Narrow" panose="020B0606020202030204" pitchFamily="34" charset="0"/>
              </a:rPr>
              <a:t> </a:t>
            </a:r>
            <a:r>
              <a:rPr lang="pt-PT" sz="1800" dirty="0" err="1">
                <a:solidFill>
                  <a:prstClr val="black"/>
                </a:solidFill>
                <a:latin typeface="Arial Narrow" panose="020B0606020202030204" pitchFamily="34" charset="0"/>
              </a:rPr>
              <a:t>of</a:t>
            </a:r>
            <a:r>
              <a:rPr lang="pt-PT" sz="1800" dirty="0">
                <a:solidFill>
                  <a:prstClr val="black"/>
                </a:solidFill>
                <a:latin typeface="Arial Narrow" panose="020B0606020202030204" pitchFamily="34" charset="0"/>
              </a:rPr>
              <a:t> </a:t>
            </a:r>
            <a:r>
              <a:rPr lang="pt-PT" sz="1800" dirty="0" err="1">
                <a:solidFill>
                  <a:prstClr val="black"/>
                </a:solidFill>
                <a:latin typeface="Arial Narrow" panose="020B0606020202030204" pitchFamily="34" charset="0"/>
              </a:rPr>
              <a:t>accumulation</a:t>
            </a:r>
            <a:r>
              <a:rPr lang="pt-PT" sz="1800" dirty="0">
                <a:solidFill>
                  <a:prstClr val="black"/>
                </a:solidFill>
                <a:latin typeface="Arial Narrow" panose="020B0606020202030204" pitchFamily="34" charset="0"/>
              </a:rPr>
              <a:t> </a:t>
            </a:r>
            <a:r>
              <a:rPr lang="pt-PT" sz="1800" dirty="0" err="1">
                <a:solidFill>
                  <a:prstClr val="black"/>
                </a:solidFill>
                <a:latin typeface="Arial Narrow" panose="020B0606020202030204" pitchFamily="34" charset="0"/>
              </a:rPr>
              <a:t>of</a:t>
            </a:r>
            <a:r>
              <a:rPr lang="pt-PT" sz="1800" dirty="0">
                <a:solidFill>
                  <a:prstClr val="black"/>
                </a:solidFill>
                <a:latin typeface="Arial Narrow" panose="020B0606020202030204" pitchFamily="34" charset="0"/>
              </a:rPr>
              <a:t> capital; </a:t>
            </a:r>
            <a:r>
              <a:rPr lang="pt-PT" sz="1800" dirty="0" err="1">
                <a:solidFill>
                  <a:prstClr val="black"/>
                </a:solidFill>
                <a:latin typeface="Arial Narrow" panose="020B0606020202030204" pitchFamily="34" charset="0"/>
              </a:rPr>
              <a:t>Part</a:t>
            </a:r>
            <a:r>
              <a:rPr lang="pt-PT" sz="1800" dirty="0">
                <a:solidFill>
                  <a:prstClr val="black"/>
                </a:solidFill>
                <a:latin typeface="Arial Narrow" panose="020B0606020202030204" pitchFamily="34" charset="0"/>
              </a:rPr>
              <a:t> VIII: </a:t>
            </a:r>
            <a:r>
              <a:rPr lang="pt-PT" sz="1800" dirty="0" err="1">
                <a:solidFill>
                  <a:prstClr val="black"/>
                </a:solidFill>
                <a:latin typeface="Arial Narrow" panose="020B0606020202030204" pitchFamily="34" charset="0"/>
              </a:rPr>
              <a:t>So-called</a:t>
            </a:r>
            <a:r>
              <a:rPr lang="pt-PT" sz="1800" dirty="0">
                <a:solidFill>
                  <a:prstClr val="black"/>
                </a:solidFill>
                <a:latin typeface="Arial Narrow" panose="020B0606020202030204" pitchFamily="34" charset="0"/>
              </a:rPr>
              <a:t> </a:t>
            </a:r>
            <a:r>
              <a:rPr lang="pt-PT" sz="1800" dirty="0" err="1">
                <a:solidFill>
                  <a:prstClr val="black"/>
                </a:solidFill>
                <a:latin typeface="Arial Narrow" panose="020B0606020202030204" pitchFamily="34" charset="0"/>
              </a:rPr>
              <a:t>primitive</a:t>
            </a:r>
            <a:r>
              <a:rPr lang="pt-PT" sz="1800" dirty="0">
                <a:solidFill>
                  <a:prstClr val="black"/>
                </a:solidFill>
                <a:latin typeface="Arial Narrow" panose="020B0606020202030204" pitchFamily="34" charset="0"/>
              </a:rPr>
              <a:t> </a:t>
            </a:r>
            <a:r>
              <a:rPr lang="pt-PT" sz="1800" dirty="0" err="1">
                <a:solidFill>
                  <a:prstClr val="black"/>
                </a:solidFill>
                <a:latin typeface="Arial Narrow" panose="020B0606020202030204" pitchFamily="34" charset="0"/>
              </a:rPr>
              <a:t>accumulation</a:t>
            </a:r>
            <a:r>
              <a:rPr lang="pt-PT" sz="1800" dirty="0">
                <a:solidFill>
                  <a:prstClr val="black"/>
                </a:solidFill>
                <a:latin typeface="Arial Narrow" panose="020B0606020202030204" pitchFamily="34" charset="0"/>
              </a:rPr>
              <a:t>) </a:t>
            </a:r>
            <a:endParaRPr lang="pt-PT" sz="1800" dirty="0">
              <a:latin typeface="Arial Narrow" panose="020B0606020202030204" pitchFamily="34" charset="0"/>
            </a:endParaRPr>
          </a:p>
          <a:p>
            <a:pPr lvl="0">
              <a:lnSpc>
                <a:spcPct val="113000"/>
              </a:lnSpc>
              <a:spcBef>
                <a:spcPts val="0"/>
              </a:spcBef>
              <a:spcAft>
                <a:spcPts val="600"/>
              </a:spcAft>
            </a:pPr>
            <a:r>
              <a:rPr lang="pt-PT" sz="1800" dirty="0" err="1">
                <a:latin typeface="Arial Narrow" panose="020B0606020202030204" pitchFamily="34" charset="0"/>
              </a:rPr>
              <a:t>Wood</a:t>
            </a:r>
            <a:r>
              <a:rPr lang="pt-PT" sz="1800" dirty="0">
                <a:latin typeface="Arial Narrow" panose="020B0606020202030204" pitchFamily="34" charset="0"/>
              </a:rPr>
              <a:t>, E. 2012. </a:t>
            </a:r>
            <a:r>
              <a:rPr lang="pt-PT" sz="1800" dirty="0" err="1">
                <a:latin typeface="Arial Narrow" panose="020B0606020202030204" pitchFamily="34" charset="0"/>
              </a:rPr>
              <a:t>Capitalism</a:t>
            </a:r>
            <a:r>
              <a:rPr lang="pt-PT" sz="1800" dirty="0">
                <a:latin typeface="Arial Narrow" panose="020B0606020202030204" pitchFamily="34" charset="0"/>
              </a:rPr>
              <a:t>. </a:t>
            </a:r>
            <a:r>
              <a:rPr lang="pt-PT" sz="1800" dirty="0">
                <a:solidFill>
                  <a:prstClr val="black"/>
                </a:solidFill>
                <a:latin typeface="Arial Narrow" panose="020B0606020202030204" pitchFamily="34" charset="0"/>
              </a:rPr>
              <a:t>In Fine, Ben &amp; A. </a:t>
            </a:r>
            <a:r>
              <a:rPr lang="pt-PT" sz="1800" dirty="0" err="1">
                <a:solidFill>
                  <a:prstClr val="black"/>
                </a:solidFill>
                <a:latin typeface="Arial Narrow" panose="020B0606020202030204" pitchFamily="34" charset="0"/>
              </a:rPr>
              <a:t>Saad</a:t>
            </a:r>
            <a:r>
              <a:rPr lang="pt-PT" sz="1800" dirty="0">
                <a:solidFill>
                  <a:prstClr val="black"/>
                </a:solidFill>
                <a:latin typeface="Arial Narrow" panose="020B0606020202030204" pitchFamily="34" charset="0"/>
              </a:rPr>
              <a:t>-Filho (</a:t>
            </a:r>
            <a:r>
              <a:rPr lang="pt-PT" sz="1800" dirty="0" err="1">
                <a:solidFill>
                  <a:prstClr val="black"/>
                </a:solidFill>
                <a:latin typeface="Arial Narrow" panose="020B0606020202030204" pitchFamily="34" charset="0"/>
              </a:rPr>
              <a:t>editors</a:t>
            </a:r>
            <a:r>
              <a:rPr lang="pt-PT" sz="1800" dirty="0">
                <a:solidFill>
                  <a:prstClr val="black"/>
                </a:solidFill>
                <a:latin typeface="Arial Narrow" panose="020B0606020202030204" pitchFamily="34" charset="0"/>
              </a:rPr>
              <a:t>) </a:t>
            </a:r>
            <a:r>
              <a:rPr lang="pt-PT" sz="1800" dirty="0" err="1">
                <a:solidFill>
                  <a:prstClr val="black"/>
                </a:solidFill>
                <a:latin typeface="Arial Narrow" panose="020B0606020202030204" pitchFamily="34" charset="0"/>
              </a:rPr>
              <a:t>The</a:t>
            </a:r>
            <a:r>
              <a:rPr lang="pt-PT" sz="1800" dirty="0">
                <a:solidFill>
                  <a:prstClr val="black"/>
                </a:solidFill>
                <a:latin typeface="Arial Narrow" panose="020B0606020202030204" pitchFamily="34" charset="0"/>
              </a:rPr>
              <a:t> Elgar </a:t>
            </a:r>
            <a:r>
              <a:rPr lang="pt-PT" sz="1800" dirty="0" err="1">
                <a:solidFill>
                  <a:prstClr val="black"/>
                </a:solidFill>
                <a:latin typeface="Arial Narrow" panose="020B0606020202030204" pitchFamily="34" charset="0"/>
              </a:rPr>
              <a:t>Companion</a:t>
            </a:r>
            <a:r>
              <a:rPr lang="pt-PT" sz="1800" dirty="0">
                <a:solidFill>
                  <a:prstClr val="black"/>
                </a:solidFill>
                <a:latin typeface="Arial Narrow" panose="020B0606020202030204" pitchFamily="34" charset="0"/>
              </a:rPr>
              <a:t> to </a:t>
            </a:r>
            <a:r>
              <a:rPr lang="pt-PT" sz="1800" dirty="0" err="1">
                <a:solidFill>
                  <a:prstClr val="black"/>
                </a:solidFill>
                <a:latin typeface="Arial Narrow" panose="020B0606020202030204" pitchFamily="34" charset="0"/>
              </a:rPr>
              <a:t>Marxist</a:t>
            </a:r>
            <a:r>
              <a:rPr lang="pt-PT" sz="1800" dirty="0">
                <a:solidFill>
                  <a:prstClr val="black"/>
                </a:solidFill>
                <a:latin typeface="Arial Narrow" panose="020B0606020202030204" pitchFamily="34" charset="0"/>
              </a:rPr>
              <a:t> </a:t>
            </a:r>
            <a:r>
              <a:rPr lang="pt-PT" sz="1800" dirty="0" err="1">
                <a:solidFill>
                  <a:prstClr val="black"/>
                </a:solidFill>
                <a:latin typeface="Arial Narrow" panose="020B0606020202030204" pitchFamily="34" charset="0"/>
              </a:rPr>
              <a:t>Economics</a:t>
            </a:r>
            <a:r>
              <a:rPr lang="pt-PT" sz="1800" dirty="0">
                <a:solidFill>
                  <a:prstClr val="black"/>
                </a:solidFill>
                <a:latin typeface="Arial Narrow" panose="020B0606020202030204" pitchFamily="34" charset="0"/>
              </a:rPr>
              <a:t>. Edward Elgar: </a:t>
            </a:r>
            <a:r>
              <a:rPr lang="pt-PT" sz="1800" dirty="0" err="1">
                <a:solidFill>
                  <a:prstClr val="black"/>
                </a:solidFill>
                <a:latin typeface="Arial Narrow" panose="020B0606020202030204" pitchFamily="34" charset="0"/>
              </a:rPr>
              <a:t>Cheltenham</a:t>
            </a:r>
            <a:endParaRPr lang="pt-PT" sz="1800" dirty="0">
              <a:latin typeface="Arial Narrow" panose="020B0606020202030204" pitchFamily="34" charset="0"/>
            </a:endParaRPr>
          </a:p>
          <a:p>
            <a:pPr lvl="0">
              <a:lnSpc>
                <a:spcPct val="113000"/>
              </a:lnSpc>
              <a:spcBef>
                <a:spcPts val="0"/>
              </a:spcBef>
              <a:spcAft>
                <a:spcPts val="600"/>
              </a:spcAft>
            </a:pPr>
            <a:r>
              <a:rPr lang="pt-PT" sz="1800" dirty="0" err="1">
                <a:latin typeface="Arial Narrow" panose="020B0606020202030204" pitchFamily="34" charset="0"/>
              </a:rPr>
              <a:t>Zarembka</a:t>
            </a:r>
            <a:r>
              <a:rPr lang="pt-PT" sz="1800" dirty="0">
                <a:latin typeface="Arial Narrow" panose="020B0606020202030204" pitchFamily="34" charset="0"/>
              </a:rPr>
              <a:t>, P. 2012. </a:t>
            </a:r>
            <a:r>
              <a:rPr lang="pt-PT" sz="1800" dirty="0" err="1">
                <a:latin typeface="Arial Narrow" panose="020B0606020202030204" pitchFamily="34" charset="0"/>
              </a:rPr>
              <a:t>Accumulation</a:t>
            </a:r>
            <a:r>
              <a:rPr lang="pt-PT" sz="1800" dirty="0">
                <a:latin typeface="Arial Narrow" panose="020B0606020202030204" pitchFamily="34" charset="0"/>
              </a:rPr>
              <a:t> </a:t>
            </a:r>
            <a:r>
              <a:rPr lang="pt-PT" sz="1800" dirty="0" err="1">
                <a:latin typeface="Arial Narrow" panose="020B0606020202030204" pitchFamily="34" charset="0"/>
              </a:rPr>
              <a:t>of</a:t>
            </a:r>
            <a:r>
              <a:rPr lang="pt-PT" sz="1800" dirty="0">
                <a:latin typeface="Arial Narrow" panose="020B0606020202030204" pitchFamily="34" charset="0"/>
              </a:rPr>
              <a:t> capital. </a:t>
            </a:r>
            <a:r>
              <a:rPr lang="pt-PT" sz="1800" dirty="0">
                <a:solidFill>
                  <a:prstClr val="black"/>
                </a:solidFill>
                <a:latin typeface="Arial Narrow" panose="020B0606020202030204" pitchFamily="34" charset="0"/>
              </a:rPr>
              <a:t>In Fine, Ben &amp; A. </a:t>
            </a:r>
            <a:r>
              <a:rPr lang="pt-PT" sz="1800" dirty="0" err="1">
                <a:solidFill>
                  <a:prstClr val="black"/>
                </a:solidFill>
                <a:latin typeface="Arial Narrow" panose="020B0606020202030204" pitchFamily="34" charset="0"/>
              </a:rPr>
              <a:t>Saad</a:t>
            </a:r>
            <a:r>
              <a:rPr lang="pt-PT" sz="1800" dirty="0">
                <a:solidFill>
                  <a:prstClr val="black"/>
                </a:solidFill>
                <a:latin typeface="Arial Narrow" panose="020B0606020202030204" pitchFamily="34" charset="0"/>
              </a:rPr>
              <a:t>-Filho (</a:t>
            </a:r>
            <a:r>
              <a:rPr lang="pt-PT" sz="1800" dirty="0" err="1">
                <a:solidFill>
                  <a:prstClr val="black"/>
                </a:solidFill>
                <a:latin typeface="Arial Narrow" panose="020B0606020202030204" pitchFamily="34" charset="0"/>
              </a:rPr>
              <a:t>editors</a:t>
            </a:r>
            <a:r>
              <a:rPr lang="pt-PT" sz="1800" dirty="0">
                <a:solidFill>
                  <a:prstClr val="black"/>
                </a:solidFill>
                <a:latin typeface="Arial Narrow" panose="020B0606020202030204" pitchFamily="34" charset="0"/>
              </a:rPr>
              <a:t>) </a:t>
            </a:r>
            <a:r>
              <a:rPr lang="pt-PT" sz="1800" dirty="0" err="1">
                <a:solidFill>
                  <a:prstClr val="black"/>
                </a:solidFill>
                <a:latin typeface="Arial Narrow" panose="020B0606020202030204" pitchFamily="34" charset="0"/>
              </a:rPr>
              <a:t>The</a:t>
            </a:r>
            <a:r>
              <a:rPr lang="pt-PT" sz="1800" dirty="0">
                <a:solidFill>
                  <a:prstClr val="black"/>
                </a:solidFill>
                <a:latin typeface="Arial Narrow" panose="020B0606020202030204" pitchFamily="34" charset="0"/>
              </a:rPr>
              <a:t> Elgar </a:t>
            </a:r>
            <a:r>
              <a:rPr lang="pt-PT" sz="1800" dirty="0" err="1">
                <a:solidFill>
                  <a:prstClr val="black"/>
                </a:solidFill>
                <a:latin typeface="Arial Narrow" panose="020B0606020202030204" pitchFamily="34" charset="0"/>
              </a:rPr>
              <a:t>Companion</a:t>
            </a:r>
            <a:r>
              <a:rPr lang="pt-PT" sz="1800" dirty="0">
                <a:solidFill>
                  <a:prstClr val="black"/>
                </a:solidFill>
                <a:latin typeface="Arial Narrow" panose="020B0606020202030204" pitchFamily="34" charset="0"/>
              </a:rPr>
              <a:t> to </a:t>
            </a:r>
            <a:r>
              <a:rPr lang="pt-PT" sz="1800" dirty="0" err="1">
                <a:solidFill>
                  <a:prstClr val="black"/>
                </a:solidFill>
                <a:latin typeface="Arial Narrow" panose="020B0606020202030204" pitchFamily="34" charset="0"/>
              </a:rPr>
              <a:t>Marxist</a:t>
            </a:r>
            <a:r>
              <a:rPr lang="pt-PT" sz="1800" dirty="0">
                <a:solidFill>
                  <a:prstClr val="black"/>
                </a:solidFill>
                <a:latin typeface="Arial Narrow" panose="020B0606020202030204" pitchFamily="34" charset="0"/>
              </a:rPr>
              <a:t> </a:t>
            </a:r>
            <a:r>
              <a:rPr lang="pt-PT" sz="1800" dirty="0" err="1">
                <a:solidFill>
                  <a:prstClr val="black"/>
                </a:solidFill>
                <a:latin typeface="Arial Narrow" panose="020B0606020202030204" pitchFamily="34" charset="0"/>
              </a:rPr>
              <a:t>Economics</a:t>
            </a:r>
            <a:r>
              <a:rPr lang="pt-PT" sz="1800" dirty="0">
                <a:solidFill>
                  <a:prstClr val="black"/>
                </a:solidFill>
                <a:latin typeface="Arial Narrow" panose="020B0606020202030204" pitchFamily="34" charset="0"/>
              </a:rPr>
              <a:t>. Edward Elgar: </a:t>
            </a:r>
            <a:r>
              <a:rPr lang="pt-PT" sz="1800" dirty="0" err="1">
                <a:solidFill>
                  <a:prstClr val="black"/>
                </a:solidFill>
                <a:latin typeface="Arial Narrow" panose="020B0606020202030204" pitchFamily="34" charset="0"/>
              </a:rPr>
              <a:t>Cheltenham</a:t>
            </a:r>
            <a:endParaRPr lang="pt-PT" sz="1800" dirty="0">
              <a:solidFill>
                <a:prstClr val="black"/>
              </a:solidFill>
              <a:latin typeface="Arial Narrow" panose="020B0606020202030204" pitchFamily="34" charset="0"/>
            </a:endParaRPr>
          </a:p>
        </p:txBody>
      </p:sp>
    </p:spTree>
    <p:extLst>
      <p:ext uri="{BB962C8B-B14F-4D97-AF65-F5344CB8AC3E}">
        <p14:creationId xmlns:p14="http://schemas.microsoft.com/office/powerpoint/2010/main" val="131883611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3E2951-2496-44B8-857C-5C2A4DF41F97}"/>
              </a:ext>
            </a:extLst>
          </p:cNvPr>
          <p:cNvSpPr>
            <a:spLocks noGrp="1"/>
          </p:cNvSpPr>
          <p:nvPr>
            <p:ph type="title"/>
          </p:nvPr>
        </p:nvSpPr>
        <p:spPr>
          <a:xfrm>
            <a:off x="277791" y="174143"/>
            <a:ext cx="11626770" cy="537700"/>
          </a:xfrm>
        </p:spPr>
        <p:txBody>
          <a:bodyPr>
            <a:normAutofit/>
          </a:bodyPr>
          <a:lstStyle/>
          <a:p>
            <a:r>
              <a:rPr lang="pt-PT" sz="2400" b="1" dirty="0">
                <a:solidFill>
                  <a:srgbClr val="C00000"/>
                </a:solidFill>
                <a:latin typeface="Arial Narrow" panose="020B0606020202030204" pitchFamily="34" charset="0"/>
              </a:rPr>
              <a:t>References/</a:t>
            </a:r>
            <a:r>
              <a:rPr lang="pt-PT" sz="2400" b="1" dirty="0" err="1">
                <a:solidFill>
                  <a:srgbClr val="C00000"/>
                </a:solidFill>
                <a:latin typeface="Arial Narrow" panose="020B0606020202030204" pitchFamily="34" charset="0"/>
              </a:rPr>
              <a:t>Recommended</a:t>
            </a:r>
            <a:r>
              <a:rPr lang="pt-PT" sz="2400" b="1" dirty="0">
                <a:solidFill>
                  <a:srgbClr val="C00000"/>
                </a:solidFill>
                <a:latin typeface="Arial Narrow" panose="020B0606020202030204" pitchFamily="34" charset="0"/>
              </a:rPr>
              <a:t> </a:t>
            </a:r>
            <a:r>
              <a:rPr lang="pt-PT" sz="2400" b="1" dirty="0" err="1">
                <a:solidFill>
                  <a:srgbClr val="C00000"/>
                </a:solidFill>
                <a:latin typeface="Arial Narrow" panose="020B0606020202030204" pitchFamily="34" charset="0"/>
              </a:rPr>
              <a:t>Additional</a:t>
            </a:r>
            <a:r>
              <a:rPr lang="pt-PT" sz="2400" b="1" dirty="0">
                <a:solidFill>
                  <a:srgbClr val="C00000"/>
                </a:solidFill>
                <a:latin typeface="Arial Narrow" panose="020B0606020202030204" pitchFamily="34" charset="0"/>
              </a:rPr>
              <a:t> </a:t>
            </a:r>
            <a:r>
              <a:rPr lang="pt-PT" sz="2400" b="1" dirty="0" err="1">
                <a:solidFill>
                  <a:srgbClr val="C00000"/>
                </a:solidFill>
                <a:latin typeface="Arial Narrow" panose="020B0606020202030204" pitchFamily="34" charset="0"/>
              </a:rPr>
              <a:t>Readings</a:t>
            </a:r>
            <a:endParaRPr lang="pt-PT" sz="2400" b="1" dirty="0">
              <a:solidFill>
                <a:srgbClr val="C00000"/>
              </a:solidFill>
              <a:latin typeface="Arial Narrow" panose="020B0606020202030204" pitchFamily="34" charset="0"/>
            </a:endParaRPr>
          </a:p>
        </p:txBody>
      </p:sp>
      <p:sp>
        <p:nvSpPr>
          <p:cNvPr id="3" name="Content Placeholder 2">
            <a:extLst>
              <a:ext uri="{FF2B5EF4-FFF2-40B4-BE49-F238E27FC236}">
                <a16:creationId xmlns:a16="http://schemas.microsoft.com/office/drawing/2014/main" id="{E5CC2C1B-53A0-4057-B710-0DBE3180727A}"/>
              </a:ext>
            </a:extLst>
          </p:cNvPr>
          <p:cNvSpPr>
            <a:spLocks noGrp="1"/>
          </p:cNvSpPr>
          <p:nvPr>
            <p:ph idx="1"/>
          </p:nvPr>
        </p:nvSpPr>
        <p:spPr>
          <a:xfrm>
            <a:off x="277791" y="862314"/>
            <a:ext cx="11771455" cy="5740520"/>
          </a:xfrm>
        </p:spPr>
        <p:txBody>
          <a:bodyPr>
            <a:normAutofit/>
          </a:bodyPr>
          <a:lstStyle/>
          <a:p>
            <a:pPr marL="0" indent="0">
              <a:lnSpc>
                <a:spcPct val="113000"/>
              </a:lnSpc>
              <a:spcBef>
                <a:spcPts val="0"/>
              </a:spcBef>
              <a:spcAft>
                <a:spcPts val="600"/>
              </a:spcAft>
              <a:buNone/>
            </a:pPr>
            <a:r>
              <a:rPr lang="pt-PT" sz="1800" b="1" dirty="0" err="1">
                <a:latin typeface="Arial Narrow" panose="020B0606020202030204" pitchFamily="34" charset="0"/>
              </a:rPr>
              <a:t>Articles</a:t>
            </a:r>
            <a:r>
              <a:rPr lang="pt-PT" sz="1800" b="1" dirty="0">
                <a:latin typeface="Arial Narrow" panose="020B0606020202030204" pitchFamily="34" charset="0"/>
              </a:rPr>
              <a:t> </a:t>
            </a:r>
            <a:r>
              <a:rPr lang="pt-PT" sz="1800" b="1" dirty="0" err="1">
                <a:latin typeface="Arial Narrow" panose="020B0606020202030204" pitchFamily="34" charset="0"/>
              </a:rPr>
              <a:t>about</a:t>
            </a:r>
            <a:r>
              <a:rPr lang="pt-PT" sz="1800" b="1" dirty="0">
                <a:latin typeface="Arial Narrow" panose="020B0606020202030204" pitchFamily="34" charset="0"/>
              </a:rPr>
              <a:t> </a:t>
            </a:r>
            <a:r>
              <a:rPr lang="pt-PT" sz="1800" b="1" dirty="0" err="1">
                <a:latin typeface="Arial Narrow" panose="020B0606020202030204" pitchFamily="34" charset="0"/>
              </a:rPr>
              <a:t>the</a:t>
            </a:r>
            <a:r>
              <a:rPr lang="pt-PT" sz="1800" b="1" dirty="0">
                <a:latin typeface="Arial Narrow" panose="020B0606020202030204" pitchFamily="34" charset="0"/>
              </a:rPr>
              <a:t> social </a:t>
            </a:r>
            <a:r>
              <a:rPr lang="pt-PT" sz="1800" b="1" dirty="0" err="1">
                <a:latin typeface="Arial Narrow" panose="020B0606020202030204" pitchFamily="34" charset="0"/>
              </a:rPr>
              <a:t>system</a:t>
            </a:r>
            <a:r>
              <a:rPr lang="pt-PT" sz="1800" b="1" dirty="0">
                <a:latin typeface="Arial Narrow" panose="020B0606020202030204" pitchFamily="34" charset="0"/>
              </a:rPr>
              <a:t> </a:t>
            </a:r>
            <a:r>
              <a:rPr lang="pt-PT" sz="1800" b="1" dirty="0" err="1">
                <a:latin typeface="Arial Narrow" panose="020B0606020202030204" pitchFamily="34" charset="0"/>
              </a:rPr>
              <a:t>of</a:t>
            </a:r>
            <a:r>
              <a:rPr lang="pt-PT" sz="1800" b="1" dirty="0">
                <a:latin typeface="Arial Narrow" panose="020B0606020202030204" pitchFamily="34" charset="0"/>
              </a:rPr>
              <a:t> </a:t>
            </a:r>
            <a:r>
              <a:rPr lang="pt-PT" sz="1800" b="1" dirty="0" err="1">
                <a:latin typeface="Arial Narrow" panose="020B0606020202030204" pitchFamily="34" charset="0"/>
              </a:rPr>
              <a:t>accumulation</a:t>
            </a:r>
            <a:r>
              <a:rPr lang="pt-PT" sz="1800" b="1" dirty="0">
                <a:latin typeface="Arial Narrow" panose="020B0606020202030204" pitchFamily="34" charset="0"/>
              </a:rPr>
              <a:t> in Mozambique </a:t>
            </a:r>
            <a:r>
              <a:rPr lang="pt-PT" sz="1800" b="1" dirty="0" err="1">
                <a:latin typeface="Arial Narrow" panose="020B0606020202030204" pitchFamily="34" charset="0"/>
              </a:rPr>
              <a:t>and</a:t>
            </a:r>
            <a:r>
              <a:rPr lang="pt-PT" sz="1800" b="1" dirty="0">
                <a:latin typeface="Arial Narrow" panose="020B0606020202030204" pitchFamily="34" charset="0"/>
              </a:rPr>
              <a:t> </a:t>
            </a:r>
            <a:r>
              <a:rPr lang="pt-PT" sz="1800" b="1" dirty="0" err="1">
                <a:latin typeface="Arial Narrow" panose="020B0606020202030204" pitchFamily="34" charset="0"/>
              </a:rPr>
              <a:t>its</a:t>
            </a:r>
            <a:r>
              <a:rPr lang="pt-PT" sz="1800" b="1" dirty="0">
                <a:latin typeface="Arial Narrow" panose="020B0606020202030204" pitchFamily="34" charset="0"/>
              </a:rPr>
              <a:t> </a:t>
            </a:r>
            <a:r>
              <a:rPr lang="pt-PT" sz="1800" b="1" dirty="0" err="1">
                <a:latin typeface="Arial Narrow" panose="020B0606020202030204" pitchFamily="34" charset="0"/>
              </a:rPr>
              <a:t>historical</a:t>
            </a:r>
            <a:r>
              <a:rPr lang="pt-PT" sz="1800" b="1" dirty="0">
                <a:latin typeface="Arial Narrow" panose="020B0606020202030204" pitchFamily="34" charset="0"/>
              </a:rPr>
              <a:t> </a:t>
            </a:r>
            <a:r>
              <a:rPr lang="pt-PT" sz="1800" b="1" dirty="0" err="1">
                <a:latin typeface="Arial Narrow" panose="020B0606020202030204" pitchFamily="34" charset="0"/>
              </a:rPr>
              <a:t>logic</a:t>
            </a:r>
            <a:endParaRPr lang="pt-PT" sz="1800" b="1" dirty="0">
              <a:latin typeface="Arial Narrow" panose="020B0606020202030204" pitchFamily="34" charset="0"/>
            </a:endParaRPr>
          </a:p>
          <a:p>
            <a:pPr>
              <a:lnSpc>
                <a:spcPct val="113000"/>
              </a:lnSpc>
              <a:spcBef>
                <a:spcPts val="0"/>
              </a:spcBef>
              <a:spcAft>
                <a:spcPts val="600"/>
              </a:spcAft>
            </a:pPr>
            <a:r>
              <a:rPr lang="pt-PT" sz="1500" dirty="0">
                <a:latin typeface="Arial Narrow" panose="020B0606020202030204" pitchFamily="34" charset="0"/>
                <a:hlinkClick r:id="rId2"/>
              </a:rPr>
              <a:t>https://www.researchgate.net/publication/319554499_Contribuicao_para_o_metodo_de_investigacao_da_economia_politica_de_Mocambique</a:t>
            </a:r>
            <a:endParaRPr lang="pt-PT" sz="1500" dirty="0">
              <a:latin typeface="Arial Narrow" panose="020B0606020202030204" pitchFamily="34" charset="0"/>
            </a:endParaRPr>
          </a:p>
          <a:p>
            <a:pPr>
              <a:lnSpc>
                <a:spcPct val="113000"/>
              </a:lnSpc>
              <a:spcBef>
                <a:spcPts val="0"/>
              </a:spcBef>
              <a:spcAft>
                <a:spcPts val="600"/>
              </a:spcAft>
            </a:pPr>
            <a:r>
              <a:rPr lang="pt-PT" sz="1500" dirty="0">
                <a:latin typeface="Arial Narrow" panose="020B0606020202030204" pitchFamily="34" charset="0"/>
                <a:hlinkClick r:id="rId3"/>
              </a:rPr>
              <a:t>https://www.researchgate.net/publication/357393851_Mozambique_-_neither_miracle_nor_mirage</a:t>
            </a:r>
            <a:endParaRPr lang="pt-PT" sz="1500" dirty="0">
              <a:latin typeface="Arial Narrow" panose="020B0606020202030204" pitchFamily="34" charset="0"/>
            </a:endParaRPr>
          </a:p>
          <a:p>
            <a:pPr>
              <a:lnSpc>
                <a:spcPct val="113000"/>
              </a:lnSpc>
              <a:spcBef>
                <a:spcPts val="0"/>
              </a:spcBef>
              <a:spcAft>
                <a:spcPts val="600"/>
              </a:spcAft>
            </a:pPr>
            <a:r>
              <a:rPr lang="pt-PT" sz="1500" dirty="0">
                <a:latin typeface="Arial Narrow" panose="020B0606020202030204" pitchFamily="34" charset="0"/>
                <a:hlinkClick r:id="rId4"/>
              </a:rPr>
              <a:t>https://www.researchgate.net/publication/357393856_The_historical_logic_of_the_mode_of_capital_accumulation_in_Mozambique</a:t>
            </a:r>
            <a:endParaRPr lang="pt-PT" sz="1500" dirty="0">
              <a:latin typeface="Arial Narrow" panose="020B0606020202030204" pitchFamily="34" charset="0"/>
            </a:endParaRPr>
          </a:p>
          <a:p>
            <a:pPr>
              <a:lnSpc>
                <a:spcPct val="113000"/>
              </a:lnSpc>
              <a:spcBef>
                <a:spcPts val="0"/>
              </a:spcBef>
              <a:spcAft>
                <a:spcPts val="600"/>
              </a:spcAft>
            </a:pPr>
            <a:r>
              <a:rPr lang="pt-PT" sz="1500" dirty="0">
                <a:latin typeface="Arial Narrow" panose="020B0606020202030204" pitchFamily="34" charset="0"/>
                <a:hlinkClick r:id="rId5"/>
              </a:rPr>
              <a:t>https://www.researchgate.net/publication/357393613_Financialisation_narrow_specialisation_of_production_and_capital_accumulation_in_Mozambique</a:t>
            </a:r>
            <a:endParaRPr lang="pt-PT" sz="1500" dirty="0">
              <a:latin typeface="Arial Narrow" panose="020B0606020202030204" pitchFamily="34" charset="0"/>
            </a:endParaRPr>
          </a:p>
          <a:p>
            <a:pPr>
              <a:lnSpc>
                <a:spcPct val="113000"/>
              </a:lnSpc>
              <a:spcBef>
                <a:spcPts val="0"/>
              </a:spcBef>
              <a:spcAft>
                <a:spcPts val="600"/>
              </a:spcAft>
            </a:pPr>
            <a:r>
              <a:rPr lang="pt-PT" sz="1500" dirty="0">
                <a:latin typeface="Arial Narrow" panose="020B0606020202030204" pitchFamily="34" charset="0"/>
                <a:hlinkClick r:id="rId6"/>
              </a:rPr>
              <a:t>https://www.researchgate.net/publication/273340949_Growth_capital_accumulation_and_economic_porosity_in_Mozambique_social_losses_private_gains</a:t>
            </a:r>
            <a:endParaRPr lang="pt-PT" sz="1500" dirty="0">
              <a:latin typeface="Arial Narrow" panose="020B0606020202030204" pitchFamily="34" charset="0"/>
            </a:endParaRPr>
          </a:p>
          <a:p>
            <a:pPr>
              <a:lnSpc>
                <a:spcPct val="113000"/>
              </a:lnSpc>
              <a:spcBef>
                <a:spcPts val="0"/>
              </a:spcBef>
              <a:spcAft>
                <a:spcPts val="600"/>
              </a:spcAft>
            </a:pPr>
            <a:r>
              <a:rPr lang="pt-PT" sz="1500" dirty="0">
                <a:latin typeface="Arial Narrow" panose="020B0606020202030204" pitchFamily="34" charset="0"/>
                <a:hlinkClick r:id="rId7"/>
              </a:rPr>
              <a:t>https://www.researchgate.net/publication/284720099_Economic_linkages_between_Mozambique_and_South_Africa</a:t>
            </a:r>
            <a:endParaRPr lang="pt-PT" sz="1500" dirty="0">
              <a:latin typeface="Arial Narrow" panose="020B0606020202030204" pitchFamily="34" charset="0"/>
            </a:endParaRPr>
          </a:p>
          <a:p>
            <a:pPr>
              <a:lnSpc>
                <a:spcPct val="113000"/>
              </a:lnSpc>
              <a:spcBef>
                <a:spcPts val="0"/>
              </a:spcBef>
              <a:spcAft>
                <a:spcPts val="600"/>
              </a:spcAft>
            </a:pPr>
            <a:r>
              <a:rPr lang="pt-PT" sz="1500" dirty="0">
                <a:latin typeface="Arial Narrow" panose="020B0606020202030204" pitchFamily="34" charset="0"/>
                <a:hlinkClick r:id="rId8"/>
              </a:rPr>
              <a:t>https://www.researchgate.net/publication/284720903_Economia_extractiva_e_desafios_de_industrializacao_em_Mocambique</a:t>
            </a:r>
            <a:r>
              <a:rPr lang="pt-PT" sz="1500" dirty="0">
                <a:latin typeface="Arial Narrow" panose="020B0606020202030204" pitchFamily="34" charset="0"/>
              </a:rPr>
              <a:t> </a:t>
            </a:r>
          </a:p>
          <a:p>
            <a:pPr>
              <a:lnSpc>
                <a:spcPct val="113000"/>
              </a:lnSpc>
              <a:spcBef>
                <a:spcPts val="0"/>
              </a:spcBef>
              <a:spcAft>
                <a:spcPts val="600"/>
              </a:spcAft>
            </a:pPr>
            <a:r>
              <a:rPr lang="pt-PT" sz="1500" dirty="0">
                <a:latin typeface="Arial Narrow" panose="020B0606020202030204" pitchFamily="34" charset="0"/>
                <a:hlinkClick r:id="rId9"/>
              </a:rPr>
              <a:t>https://www.researchgate.net/publication/284720995_Opcoes_Economicas_de_Mocambique_1975-95_Problemas_Licoes_e_Ideias_Alternativas</a:t>
            </a:r>
            <a:endParaRPr lang="pt-PT" sz="1500" dirty="0">
              <a:latin typeface="Arial Narrow" panose="020B0606020202030204" pitchFamily="34" charset="0"/>
            </a:endParaRPr>
          </a:p>
          <a:p>
            <a:pPr>
              <a:lnSpc>
                <a:spcPct val="113000"/>
              </a:lnSpc>
              <a:spcBef>
                <a:spcPts val="0"/>
              </a:spcBef>
              <a:spcAft>
                <a:spcPts val="600"/>
              </a:spcAft>
            </a:pPr>
            <a:r>
              <a:rPr lang="pt-PT" sz="1500" dirty="0">
                <a:latin typeface="Arial Narrow" panose="020B0606020202030204" pitchFamily="34" charset="0"/>
                <a:hlinkClick r:id="rId10"/>
              </a:rPr>
              <a:t>https://www.researchgate.net/publication/367465537_Desafios_para_Mocambique_2022</a:t>
            </a:r>
            <a:endParaRPr lang="pt-PT" sz="1500" dirty="0">
              <a:latin typeface="Arial Narrow" panose="020B0606020202030204" pitchFamily="34" charset="0"/>
            </a:endParaRPr>
          </a:p>
          <a:p>
            <a:pPr>
              <a:lnSpc>
                <a:spcPct val="113000"/>
              </a:lnSpc>
              <a:spcBef>
                <a:spcPts val="0"/>
              </a:spcBef>
              <a:spcAft>
                <a:spcPts val="600"/>
              </a:spcAft>
            </a:pPr>
            <a:r>
              <a:rPr lang="pt-PT" sz="1500" dirty="0">
                <a:latin typeface="Arial Narrow" panose="020B0606020202030204" pitchFamily="34" charset="0"/>
                <a:hlinkClick r:id="rId11"/>
              </a:rPr>
              <a:t>https://www.researchgate.net/publication/327729128_DESAFIOS_PARA_MOCAMBIQUE_2017</a:t>
            </a:r>
            <a:endParaRPr lang="pt-PT" sz="1500" dirty="0">
              <a:latin typeface="Arial Narrow" panose="020B0606020202030204" pitchFamily="34" charset="0"/>
            </a:endParaRPr>
          </a:p>
          <a:p>
            <a:pPr>
              <a:lnSpc>
                <a:spcPct val="113000"/>
              </a:lnSpc>
              <a:spcBef>
                <a:spcPts val="0"/>
              </a:spcBef>
              <a:spcAft>
                <a:spcPts val="600"/>
              </a:spcAft>
            </a:pPr>
            <a:endParaRPr lang="pt-PT" sz="1500" dirty="0">
              <a:latin typeface="Arial Narrow" panose="020B0606020202030204" pitchFamily="34" charset="0"/>
            </a:endParaRPr>
          </a:p>
        </p:txBody>
      </p:sp>
    </p:spTree>
    <p:extLst>
      <p:ext uri="{BB962C8B-B14F-4D97-AF65-F5344CB8AC3E}">
        <p14:creationId xmlns:p14="http://schemas.microsoft.com/office/powerpoint/2010/main" val="229239701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3E2951-2496-44B8-857C-5C2A4DF41F97}"/>
              </a:ext>
            </a:extLst>
          </p:cNvPr>
          <p:cNvSpPr>
            <a:spLocks noGrp="1"/>
          </p:cNvSpPr>
          <p:nvPr>
            <p:ph type="title"/>
          </p:nvPr>
        </p:nvSpPr>
        <p:spPr>
          <a:xfrm>
            <a:off x="277791" y="174143"/>
            <a:ext cx="11626770" cy="537700"/>
          </a:xfrm>
        </p:spPr>
        <p:txBody>
          <a:bodyPr>
            <a:normAutofit/>
          </a:bodyPr>
          <a:lstStyle/>
          <a:p>
            <a:r>
              <a:rPr lang="pt-PT" sz="2400" b="1" dirty="0">
                <a:solidFill>
                  <a:srgbClr val="C00000"/>
                </a:solidFill>
                <a:latin typeface="Arial Narrow" panose="020B0606020202030204" pitchFamily="34" charset="0"/>
              </a:rPr>
              <a:t>References/</a:t>
            </a:r>
            <a:r>
              <a:rPr lang="pt-PT" sz="2400" b="1" dirty="0" err="1">
                <a:solidFill>
                  <a:srgbClr val="C00000"/>
                </a:solidFill>
                <a:latin typeface="Arial Narrow" panose="020B0606020202030204" pitchFamily="34" charset="0"/>
              </a:rPr>
              <a:t>Recommended</a:t>
            </a:r>
            <a:r>
              <a:rPr lang="pt-PT" sz="2400" b="1" dirty="0">
                <a:solidFill>
                  <a:srgbClr val="C00000"/>
                </a:solidFill>
                <a:latin typeface="Arial Narrow" panose="020B0606020202030204" pitchFamily="34" charset="0"/>
              </a:rPr>
              <a:t> </a:t>
            </a:r>
            <a:r>
              <a:rPr lang="pt-PT" sz="2400" b="1" dirty="0" err="1">
                <a:solidFill>
                  <a:srgbClr val="C00000"/>
                </a:solidFill>
                <a:latin typeface="Arial Narrow" panose="020B0606020202030204" pitchFamily="34" charset="0"/>
              </a:rPr>
              <a:t>Additional</a:t>
            </a:r>
            <a:r>
              <a:rPr lang="pt-PT" sz="2400" b="1" dirty="0">
                <a:solidFill>
                  <a:srgbClr val="C00000"/>
                </a:solidFill>
                <a:latin typeface="Arial Narrow" panose="020B0606020202030204" pitchFamily="34" charset="0"/>
              </a:rPr>
              <a:t> </a:t>
            </a:r>
            <a:r>
              <a:rPr lang="pt-PT" sz="2400" b="1" dirty="0" err="1">
                <a:solidFill>
                  <a:srgbClr val="C00000"/>
                </a:solidFill>
                <a:latin typeface="Arial Narrow" panose="020B0606020202030204" pitchFamily="34" charset="0"/>
              </a:rPr>
              <a:t>Readings</a:t>
            </a:r>
            <a:endParaRPr lang="pt-PT" sz="2400" b="1" dirty="0">
              <a:solidFill>
                <a:srgbClr val="C00000"/>
              </a:solidFill>
              <a:latin typeface="Arial Narrow" panose="020B0606020202030204" pitchFamily="34" charset="0"/>
            </a:endParaRPr>
          </a:p>
        </p:txBody>
      </p:sp>
      <p:sp>
        <p:nvSpPr>
          <p:cNvPr id="3" name="Content Placeholder 2">
            <a:extLst>
              <a:ext uri="{FF2B5EF4-FFF2-40B4-BE49-F238E27FC236}">
                <a16:creationId xmlns:a16="http://schemas.microsoft.com/office/drawing/2014/main" id="{E5CC2C1B-53A0-4057-B710-0DBE3180727A}"/>
              </a:ext>
            </a:extLst>
          </p:cNvPr>
          <p:cNvSpPr>
            <a:spLocks noGrp="1"/>
          </p:cNvSpPr>
          <p:nvPr>
            <p:ph idx="1"/>
          </p:nvPr>
        </p:nvSpPr>
        <p:spPr>
          <a:xfrm>
            <a:off x="277791" y="862314"/>
            <a:ext cx="11771455" cy="5740520"/>
          </a:xfrm>
        </p:spPr>
        <p:txBody>
          <a:bodyPr>
            <a:normAutofit/>
          </a:bodyPr>
          <a:lstStyle/>
          <a:p>
            <a:pPr marL="0" indent="0">
              <a:lnSpc>
                <a:spcPct val="113000"/>
              </a:lnSpc>
              <a:spcBef>
                <a:spcPts val="0"/>
              </a:spcBef>
              <a:spcAft>
                <a:spcPts val="600"/>
              </a:spcAft>
              <a:buNone/>
            </a:pPr>
            <a:r>
              <a:rPr lang="pt-PT" sz="1800" b="1" dirty="0" err="1">
                <a:latin typeface="Arial Narrow" panose="020B0606020202030204" pitchFamily="34" charset="0"/>
              </a:rPr>
              <a:t>Articles</a:t>
            </a:r>
            <a:r>
              <a:rPr lang="pt-PT" sz="1800" b="1" dirty="0">
                <a:latin typeface="Arial Narrow" panose="020B0606020202030204" pitchFamily="34" charset="0"/>
              </a:rPr>
              <a:t> </a:t>
            </a:r>
            <a:r>
              <a:rPr lang="pt-PT" sz="1800" b="1" dirty="0" err="1">
                <a:latin typeface="Arial Narrow" panose="020B0606020202030204" pitchFamily="34" charset="0"/>
              </a:rPr>
              <a:t>about</a:t>
            </a:r>
            <a:r>
              <a:rPr lang="pt-PT" sz="1800" b="1" dirty="0">
                <a:latin typeface="Arial Narrow" panose="020B0606020202030204" pitchFamily="34" charset="0"/>
              </a:rPr>
              <a:t> </a:t>
            </a:r>
            <a:r>
              <a:rPr lang="pt-PT" sz="1800" b="1" dirty="0" err="1">
                <a:latin typeface="Arial Narrow" panose="020B0606020202030204" pitchFamily="34" charset="0"/>
              </a:rPr>
              <a:t>the</a:t>
            </a:r>
            <a:r>
              <a:rPr lang="pt-PT" sz="1800" b="1" dirty="0">
                <a:latin typeface="Arial Narrow" panose="020B0606020202030204" pitchFamily="34" charset="0"/>
              </a:rPr>
              <a:t> </a:t>
            </a:r>
            <a:r>
              <a:rPr lang="pt-PT" sz="1800" b="1" dirty="0" err="1">
                <a:latin typeface="Arial Narrow" panose="020B0606020202030204" pitchFamily="34" charset="0"/>
              </a:rPr>
              <a:t>economic</a:t>
            </a:r>
            <a:r>
              <a:rPr lang="pt-PT" sz="1800" b="1" dirty="0">
                <a:latin typeface="Arial Narrow" panose="020B0606020202030204" pitchFamily="34" charset="0"/>
              </a:rPr>
              <a:t> </a:t>
            </a:r>
            <a:r>
              <a:rPr lang="pt-PT" sz="1800" b="1" dirty="0" err="1">
                <a:latin typeface="Arial Narrow" panose="020B0606020202030204" pitchFamily="34" charset="0"/>
              </a:rPr>
              <a:t>crisis</a:t>
            </a:r>
            <a:r>
              <a:rPr lang="pt-PT" sz="1800" b="1" dirty="0">
                <a:latin typeface="Arial Narrow" panose="020B0606020202030204" pitchFamily="34" charset="0"/>
              </a:rPr>
              <a:t> in Mozambique </a:t>
            </a:r>
            <a:r>
              <a:rPr lang="pt-PT" sz="1800" b="1" dirty="0" err="1">
                <a:latin typeface="Arial Narrow" panose="020B0606020202030204" pitchFamily="34" charset="0"/>
              </a:rPr>
              <a:t>and</a:t>
            </a:r>
            <a:r>
              <a:rPr lang="pt-PT" sz="1800" b="1" dirty="0">
                <a:latin typeface="Arial Narrow" panose="020B0606020202030204" pitchFamily="34" charset="0"/>
              </a:rPr>
              <a:t> </a:t>
            </a:r>
            <a:r>
              <a:rPr lang="pt-PT" sz="1800" b="1" dirty="0" err="1">
                <a:latin typeface="Arial Narrow" panose="020B0606020202030204" pitchFamily="34" charset="0"/>
              </a:rPr>
              <a:t>its</a:t>
            </a:r>
            <a:r>
              <a:rPr lang="pt-PT" sz="1800" b="1" dirty="0">
                <a:latin typeface="Arial Narrow" panose="020B0606020202030204" pitchFamily="34" charset="0"/>
              </a:rPr>
              <a:t> </a:t>
            </a:r>
            <a:r>
              <a:rPr lang="pt-PT" sz="1800" b="1" dirty="0" err="1">
                <a:latin typeface="Arial Narrow" panose="020B0606020202030204" pitchFamily="34" charset="0"/>
              </a:rPr>
              <a:t>relationhsip</a:t>
            </a:r>
            <a:r>
              <a:rPr lang="pt-PT" sz="1800" b="1" dirty="0">
                <a:latin typeface="Arial Narrow" panose="020B0606020202030204" pitchFamily="34" charset="0"/>
              </a:rPr>
              <a:t> </a:t>
            </a:r>
            <a:r>
              <a:rPr lang="pt-PT" sz="1800" b="1" dirty="0" err="1">
                <a:latin typeface="Arial Narrow" panose="020B0606020202030204" pitchFamily="34" charset="0"/>
              </a:rPr>
              <a:t>with</a:t>
            </a:r>
            <a:r>
              <a:rPr lang="pt-PT" sz="1800" b="1" dirty="0">
                <a:latin typeface="Arial Narrow" panose="020B0606020202030204" pitchFamily="34" charset="0"/>
              </a:rPr>
              <a:t> </a:t>
            </a:r>
            <a:r>
              <a:rPr lang="pt-PT" sz="1800" b="1" dirty="0" err="1">
                <a:latin typeface="Arial Narrow" panose="020B0606020202030204" pitchFamily="34" charset="0"/>
              </a:rPr>
              <a:t>its</a:t>
            </a:r>
            <a:r>
              <a:rPr lang="pt-PT" sz="1800" b="1" dirty="0">
                <a:latin typeface="Arial Narrow" panose="020B0606020202030204" pitchFamily="34" charset="0"/>
              </a:rPr>
              <a:t> </a:t>
            </a:r>
            <a:r>
              <a:rPr lang="pt-PT" sz="1800" b="1" dirty="0" err="1">
                <a:latin typeface="Arial Narrow" panose="020B0606020202030204" pitchFamily="34" charset="0"/>
              </a:rPr>
              <a:t>system</a:t>
            </a:r>
            <a:r>
              <a:rPr lang="pt-PT" sz="1800" b="1" dirty="0">
                <a:latin typeface="Arial Narrow" panose="020B0606020202030204" pitchFamily="34" charset="0"/>
              </a:rPr>
              <a:t> </a:t>
            </a:r>
            <a:r>
              <a:rPr lang="pt-PT" sz="1800" b="1" dirty="0" err="1">
                <a:latin typeface="Arial Narrow" panose="020B0606020202030204" pitchFamily="34" charset="0"/>
              </a:rPr>
              <a:t>of</a:t>
            </a:r>
            <a:r>
              <a:rPr lang="pt-PT" sz="1800" b="1" dirty="0">
                <a:latin typeface="Arial Narrow" panose="020B0606020202030204" pitchFamily="34" charset="0"/>
              </a:rPr>
              <a:t> </a:t>
            </a:r>
            <a:r>
              <a:rPr lang="pt-PT" sz="1800" b="1" dirty="0" err="1">
                <a:latin typeface="Arial Narrow" panose="020B0606020202030204" pitchFamily="34" charset="0"/>
              </a:rPr>
              <a:t>accumulation</a:t>
            </a:r>
            <a:endParaRPr lang="pt-PT" sz="1800" b="1" dirty="0">
              <a:latin typeface="Arial Narrow" panose="020B0606020202030204" pitchFamily="34" charset="0"/>
            </a:endParaRPr>
          </a:p>
          <a:p>
            <a:pPr>
              <a:lnSpc>
                <a:spcPct val="113000"/>
              </a:lnSpc>
              <a:spcBef>
                <a:spcPts val="0"/>
              </a:spcBef>
              <a:spcAft>
                <a:spcPts val="600"/>
              </a:spcAft>
            </a:pPr>
            <a:r>
              <a:rPr lang="pt-PT" sz="1600" dirty="0">
                <a:latin typeface="Arial Narrow" panose="020B0606020202030204" pitchFamily="34" charset="0"/>
                <a:hlinkClick r:id="rId2"/>
              </a:rPr>
              <a:t>https://www.researchgate.net/publication/319617910_Crises_Economicas_e_Estruturas_de_Acumulacao_de_Capital_em_Mocambique</a:t>
            </a:r>
            <a:endParaRPr lang="pt-PT" sz="1600" dirty="0">
              <a:latin typeface="Arial Narrow" panose="020B0606020202030204" pitchFamily="34" charset="0"/>
            </a:endParaRPr>
          </a:p>
          <a:p>
            <a:pPr lvl="0">
              <a:lnSpc>
                <a:spcPct val="113000"/>
              </a:lnSpc>
              <a:spcBef>
                <a:spcPts val="0"/>
              </a:spcBef>
              <a:spcAft>
                <a:spcPts val="600"/>
              </a:spcAft>
            </a:pPr>
            <a:r>
              <a:rPr lang="pt-PT" sz="1500" dirty="0">
                <a:solidFill>
                  <a:prstClr val="black"/>
                </a:solidFill>
                <a:latin typeface="Arial Narrow" panose="020B0606020202030204" pitchFamily="34" charset="0"/>
                <a:hlinkClick r:id="rId3"/>
              </a:rPr>
              <a:t>https://www.researchgate.net/publication/284720475_Desafios_da_Sustentabilidade_do_Crescimento_Economico_uma_Bolha_Economica_em_Mocambique</a:t>
            </a:r>
            <a:endParaRPr lang="pt-PT" sz="1500" dirty="0">
              <a:solidFill>
                <a:prstClr val="black"/>
              </a:solidFill>
              <a:latin typeface="Arial Narrow" panose="020B0606020202030204" pitchFamily="34" charset="0"/>
            </a:endParaRPr>
          </a:p>
          <a:p>
            <a:pPr lvl="0">
              <a:lnSpc>
                <a:spcPct val="113000"/>
              </a:lnSpc>
              <a:spcBef>
                <a:spcPts val="0"/>
              </a:spcBef>
              <a:spcAft>
                <a:spcPts val="600"/>
              </a:spcAft>
            </a:pPr>
            <a:r>
              <a:rPr lang="pt-PT" sz="1500" dirty="0">
                <a:solidFill>
                  <a:prstClr val="black"/>
                </a:solidFill>
                <a:latin typeface="Arial Narrow" panose="020B0606020202030204" pitchFamily="34" charset="0"/>
                <a:hlinkClick r:id="rId4"/>
              </a:rPr>
              <a:t>https://www.researchgate.net/publication/297255681_Crises_ciclicas_e_desafios_de_transformacao_do_padrao_de_crescimento_economico_em_Mocambique</a:t>
            </a:r>
            <a:endParaRPr lang="pt-PT" sz="1500" dirty="0">
              <a:solidFill>
                <a:prstClr val="black"/>
              </a:solidFill>
              <a:latin typeface="Arial Narrow" panose="020B0606020202030204" pitchFamily="34" charset="0"/>
            </a:endParaRPr>
          </a:p>
          <a:p>
            <a:pPr lvl="0">
              <a:lnSpc>
                <a:spcPct val="113000"/>
              </a:lnSpc>
              <a:spcBef>
                <a:spcPts val="0"/>
              </a:spcBef>
              <a:spcAft>
                <a:spcPts val="600"/>
              </a:spcAft>
            </a:pPr>
            <a:r>
              <a:rPr lang="pt-PT" sz="1500" dirty="0">
                <a:solidFill>
                  <a:prstClr val="black"/>
                </a:solidFill>
                <a:latin typeface="Arial Narrow" panose="020B0606020202030204" pitchFamily="34" charset="0"/>
                <a:hlinkClick r:id="rId5"/>
              </a:rPr>
              <a:t>https://www.researchgate.net/publication/303672732_Introducao_a_problematica_da_divida_publica_contextualizacao_e_questoes_imediatas</a:t>
            </a:r>
            <a:endParaRPr lang="pt-PT" sz="1500" dirty="0">
              <a:solidFill>
                <a:prstClr val="black"/>
              </a:solidFill>
              <a:latin typeface="Arial Narrow" panose="020B0606020202030204" pitchFamily="34" charset="0"/>
            </a:endParaRPr>
          </a:p>
          <a:p>
            <a:pPr lvl="0">
              <a:lnSpc>
                <a:spcPct val="113000"/>
              </a:lnSpc>
              <a:spcBef>
                <a:spcPts val="0"/>
              </a:spcBef>
              <a:spcAft>
                <a:spcPts val="600"/>
              </a:spcAft>
            </a:pPr>
            <a:r>
              <a:rPr lang="pt-PT" sz="1500" dirty="0">
                <a:solidFill>
                  <a:prstClr val="black"/>
                </a:solidFill>
                <a:latin typeface="Arial Narrow" panose="020B0606020202030204" pitchFamily="34" charset="0"/>
                <a:hlinkClick r:id="rId6"/>
              </a:rPr>
              <a:t>https://www.researchgate.net/publication/303750489_A_DIVIDA_SECRETA_MOCAMBICANA_IMPACTO_SOBRE_A_ESTRUTURA_DA_DIVIDA_E_CONSEQUENCIAS_ECONOMICAS</a:t>
            </a:r>
            <a:endParaRPr lang="pt-PT" sz="1500" dirty="0">
              <a:solidFill>
                <a:prstClr val="black"/>
              </a:solidFill>
              <a:latin typeface="Arial Narrow" panose="020B0606020202030204" pitchFamily="34" charset="0"/>
            </a:endParaRPr>
          </a:p>
          <a:p>
            <a:pPr lvl="0">
              <a:lnSpc>
                <a:spcPct val="113000"/>
              </a:lnSpc>
              <a:spcBef>
                <a:spcPts val="0"/>
              </a:spcBef>
              <a:spcAft>
                <a:spcPts val="600"/>
              </a:spcAft>
            </a:pPr>
            <a:r>
              <a:rPr lang="pt-PT" sz="1500" dirty="0">
                <a:solidFill>
                  <a:prstClr val="black"/>
                </a:solidFill>
                <a:latin typeface="Arial Narrow" panose="020B0606020202030204" pitchFamily="34" charset="0"/>
                <a:hlinkClick r:id="rId7"/>
              </a:rPr>
              <a:t>https://www.researchgate.net/publication/303818853_Rebatendo_Mitos_do_Debate_sobre_a_Divida_Publica_em_Mocambique</a:t>
            </a:r>
            <a:endParaRPr lang="pt-PT" sz="1500" dirty="0">
              <a:solidFill>
                <a:prstClr val="black"/>
              </a:solidFill>
              <a:latin typeface="Arial Narrow" panose="020B0606020202030204" pitchFamily="34" charset="0"/>
            </a:endParaRPr>
          </a:p>
          <a:p>
            <a:pPr lvl="0">
              <a:lnSpc>
                <a:spcPct val="113000"/>
              </a:lnSpc>
              <a:spcBef>
                <a:spcPts val="0"/>
              </a:spcBef>
              <a:spcAft>
                <a:spcPts val="600"/>
              </a:spcAft>
            </a:pPr>
            <a:r>
              <a:rPr lang="pt-PT" sz="1500" dirty="0">
                <a:solidFill>
                  <a:prstClr val="black"/>
                </a:solidFill>
                <a:latin typeface="Arial Narrow" panose="020B0606020202030204" pitchFamily="34" charset="0"/>
                <a:hlinkClick r:id="rId8"/>
              </a:rPr>
              <a:t>https://www.researchgate.net/publication/303864588_Cenarios_Opcoes_Dilemas_de_Politica_face_a_Ruptura_da_Bolha_Economica</a:t>
            </a:r>
            <a:endParaRPr lang="pt-PT" sz="1500" dirty="0">
              <a:solidFill>
                <a:prstClr val="black"/>
              </a:solidFill>
              <a:latin typeface="Arial Narrow" panose="020B0606020202030204" pitchFamily="34" charset="0"/>
            </a:endParaRPr>
          </a:p>
          <a:p>
            <a:pPr lvl="0">
              <a:lnSpc>
                <a:spcPct val="113000"/>
              </a:lnSpc>
              <a:spcBef>
                <a:spcPts val="0"/>
              </a:spcBef>
              <a:spcAft>
                <a:spcPts val="600"/>
              </a:spcAft>
            </a:pPr>
            <a:r>
              <a:rPr lang="pt-PT" sz="1500" dirty="0">
                <a:solidFill>
                  <a:prstClr val="black"/>
                </a:solidFill>
                <a:latin typeface="Arial Narrow" panose="020B0606020202030204" pitchFamily="34" charset="0"/>
                <a:hlinkClick r:id="rId9"/>
              </a:rPr>
              <a:t>https://www.researchgate.net/publication/303943946_Cronica_de_uma_crise_anunciada_divida_publica_no_contexto_da_economia_extractiva</a:t>
            </a:r>
            <a:endParaRPr lang="pt-PT" sz="1500" dirty="0">
              <a:solidFill>
                <a:prstClr val="black"/>
              </a:solidFill>
              <a:latin typeface="Arial Narrow" panose="020B0606020202030204" pitchFamily="34" charset="0"/>
            </a:endParaRPr>
          </a:p>
          <a:p>
            <a:pPr lvl="0">
              <a:lnSpc>
                <a:spcPct val="113000"/>
              </a:lnSpc>
              <a:spcBef>
                <a:spcPts val="0"/>
              </a:spcBef>
              <a:spcAft>
                <a:spcPts val="600"/>
              </a:spcAft>
            </a:pPr>
            <a:r>
              <a:rPr lang="pt-PT" sz="1500" dirty="0">
                <a:solidFill>
                  <a:prstClr val="black"/>
                </a:solidFill>
                <a:latin typeface="Arial Narrow" panose="020B0606020202030204" pitchFamily="34" charset="0"/>
                <a:hlinkClick r:id="rId10"/>
              </a:rPr>
              <a:t>http://www.iese.ac.mz/wp-content/uploads/2017/04/5des2016_FM.pdf</a:t>
            </a:r>
            <a:endParaRPr lang="pt-PT" sz="1500" dirty="0">
              <a:solidFill>
                <a:prstClr val="black"/>
              </a:solidFill>
              <a:latin typeface="Arial Narrow" panose="020B0606020202030204" pitchFamily="34" charset="0"/>
            </a:endParaRPr>
          </a:p>
          <a:p>
            <a:pPr lvl="0">
              <a:lnSpc>
                <a:spcPct val="113000"/>
              </a:lnSpc>
              <a:spcBef>
                <a:spcPts val="0"/>
              </a:spcBef>
              <a:spcAft>
                <a:spcPts val="600"/>
              </a:spcAft>
            </a:pPr>
            <a:r>
              <a:rPr lang="pt-PT" sz="1500" dirty="0">
                <a:solidFill>
                  <a:prstClr val="black"/>
                </a:solidFill>
                <a:latin typeface="Arial Narrow" panose="020B0606020202030204" pitchFamily="34" charset="0"/>
                <a:hlinkClick r:id="rId11"/>
              </a:rPr>
              <a:t>https://www.researchgate.net/publication/319554303_Desafios_para_Mocambique_2017</a:t>
            </a:r>
            <a:endParaRPr lang="pt-PT" sz="1500" dirty="0">
              <a:solidFill>
                <a:prstClr val="black"/>
              </a:solidFill>
              <a:latin typeface="Arial Narrow" panose="020B0606020202030204" pitchFamily="34" charset="0"/>
            </a:endParaRPr>
          </a:p>
        </p:txBody>
      </p:sp>
    </p:spTree>
    <p:extLst>
      <p:ext uri="{BB962C8B-B14F-4D97-AF65-F5344CB8AC3E}">
        <p14:creationId xmlns:p14="http://schemas.microsoft.com/office/powerpoint/2010/main" val="37937918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F76D0F-4D7C-4AEA-8913-65D05406C710}"/>
              </a:ext>
            </a:extLst>
          </p:cNvPr>
          <p:cNvSpPr>
            <a:spLocks noGrp="1"/>
          </p:cNvSpPr>
          <p:nvPr>
            <p:ph type="title"/>
          </p:nvPr>
        </p:nvSpPr>
        <p:spPr>
          <a:xfrm>
            <a:off x="184230" y="136525"/>
            <a:ext cx="11823539" cy="558240"/>
          </a:xfrm>
        </p:spPr>
        <p:txBody>
          <a:bodyPr>
            <a:normAutofit/>
          </a:bodyPr>
          <a:lstStyle/>
          <a:p>
            <a:r>
              <a:rPr lang="en-GB" sz="3200" b="1" dirty="0">
                <a:solidFill>
                  <a:srgbClr val="C00000"/>
                </a:solidFill>
                <a:latin typeface="Arial Narrow" panose="020B0606020202030204" pitchFamily="34" charset="0"/>
              </a:rPr>
              <a:t>Location in History</a:t>
            </a:r>
          </a:p>
        </p:txBody>
      </p:sp>
      <p:sp>
        <p:nvSpPr>
          <p:cNvPr id="3" name="Content Placeholder 2">
            <a:extLst>
              <a:ext uri="{FF2B5EF4-FFF2-40B4-BE49-F238E27FC236}">
                <a16:creationId xmlns:a16="http://schemas.microsoft.com/office/drawing/2014/main" id="{1D8CDA93-1CBF-4567-9E50-A94CC266F464}"/>
              </a:ext>
            </a:extLst>
          </p:cNvPr>
          <p:cNvSpPr>
            <a:spLocks noGrp="1"/>
          </p:cNvSpPr>
          <p:nvPr>
            <p:ph idx="1"/>
          </p:nvPr>
        </p:nvSpPr>
        <p:spPr>
          <a:xfrm>
            <a:off x="184229" y="873889"/>
            <a:ext cx="11823539" cy="5752616"/>
          </a:xfrm>
        </p:spPr>
        <p:txBody>
          <a:bodyPr>
            <a:normAutofit fontScale="70000" lnSpcReduction="20000"/>
          </a:bodyPr>
          <a:lstStyle/>
          <a:p>
            <a:pPr>
              <a:lnSpc>
                <a:spcPct val="120000"/>
              </a:lnSpc>
              <a:spcBef>
                <a:spcPts val="0"/>
              </a:spcBef>
              <a:spcAft>
                <a:spcPts val="2400"/>
              </a:spcAft>
            </a:pPr>
            <a:r>
              <a:rPr lang="en-GB" dirty="0">
                <a:latin typeface="Arial Narrow" panose="020B0606020202030204" pitchFamily="34" charset="0"/>
              </a:rPr>
              <a:t>The direction of history: history may repeat itself, as a farse, but it does not go back in time. So, the critical analysis of history cannot be based on nostalgia about the “glorious past”. It needs to provide a way forward from where we are.</a:t>
            </a:r>
          </a:p>
          <a:p>
            <a:pPr>
              <a:lnSpc>
                <a:spcPct val="120000"/>
              </a:lnSpc>
              <a:spcBef>
                <a:spcPts val="0"/>
              </a:spcBef>
              <a:spcAft>
                <a:spcPts val="2400"/>
              </a:spcAft>
            </a:pPr>
            <a:r>
              <a:rPr lang="en-GB" dirty="0">
                <a:latin typeface="Arial Narrow" panose="020B0606020202030204" pitchFamily="34" charset="0"/>
              </a:rPr>
              <a:t>Essence and appearance: to do that, analysis needs to be rigorous and that requires the ability to distinguish between essence and appearance. For example, If we only focus on how low (or high) wages, prices and profits are, we miss the fundamental and essential point about what they represent and of the relationship between them. Wages, prices and profits may be components of the essence, but they are not the essence. For example, saying that capitalism is bad because prices are high and wages low misses the issue completely, as capitalism is a system of production for profit and for capital accumulation, and wages, prices and profits reflect the social relationships and the level of development of the productive forces in a specific capitalist society. In development studies, we tend to define least developed  or underdeveloped or developing countries as dualistic – the idea that different modes of production coexist, an that artisanal and peasant production and non-market transactions are not part of capitalism – in this case, we are confusing the appearance (capitalism seems to have not affected agrarian societies and communities) with the essence (where all activities are formal or informally integrated in the process of production, social reproduction and accumulation). </a:t>
            </a:r>
          </a:p>
          <a:p>
            <a:pPr>
              <a:lnSpc>
                <a:spcPct val="120000"/>
              </a:lnSpc>
              <a:spcBef>
                <a:spcPts val="0"/>
              </a:spcBef>
              <a:spcAft>
                <a:spcPts val="2400"/>
              </a:spcAft>
            </a:pPr>
            <a:r>
              <a:rPr lang="en-GB" dirty="0">
                <a:latin typeface="Arial Narrow" panose="020B0606020202030204" pitchFamily="34" charset="0"/>
              </a:rPr>
              <a:t>Nature of research: (</a:t>
            </a:r>
            <a:r>
              <a:rPr lang="en-GB" dirty="0" err="1">
                <a:latin typeface="Arial Narrow" panose="020B0606020202030204" pitchFamily="34" charset="0"/>
              </a:rPr>
              <a:t>i</a:t>
            </a:r>
            <a:r>
              <a:rPr lang="en-GB" dirty="0">
                <a:latin typeface="Arial Narrow" panose="020B0606020202030204" pitchFamily="34" charset="0"/>
              </a:rPr>
              <a:t>) we need to explain the logic of things that exist and why they exist (rather then making moral value judgements about them) and we can only research what we do not know, using the theoretical tools and concepts we do have and developing new ones.</a:t>
            </a:r>
          </a:p>
        </p:txBody>
      </p:sp>
      <p:sp>
        <p:nvSpPr>
          <p:cNvPr id="4" name="Slide Number Placeholder 3">
            <a:extLst>
              <a:ext uri="{FF2B5EF4-FFF2-40B4-BE49-F238E27FC236}">
                <a16:creationId xmlns:a16="http://schemas.microsoft.com/office/drawing/2014/main" id="{73A194C4-3E91-4304-916C-79FC9833F450}"/>
              </a:ext>
            </a:extLst>
          </p:cNvPr>
          <p:cNvSpPr>
            <a:spLocks noGrp="1"/>
          </p:cNvSpPr>
          <p:nvPr>
            <p:ph type="sldNum" sz="quarter" idx="12"/>
          </p:nvPr>
        </p:nvSpPr>
        <p:spPr/>
        <p:txBody>
          <a:bodyPr/>
          <a:lstStyle/>
          <a:p>
            <a:fld id="{4C71C3B5-8852-49F0-BEC0-27FF47F03D78}" type="slidenum">
              <a:rPr lang="en-GB" smtClean="0"/>
              <a:t>5</a:t>
            </a:fld>
            <a:endParaRPr lang="en-GB"/>
          </a:p>
        </p:txBody>
      </p:sp>
    </p:spTree>
    <p:extLst>
      <p:ext uri="{BB962C8B-B14F-4D97-AF65-F5344CB8AC3E}">
        <p14:creationId xmlns:p14="http://schemas.microsoft.com/office/powerpoint/2010/main" val="6364577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F76D0F-4D7C-4AEA-8913-65D05406C710}"/>
              </a:ext>
            </a:extLst>
          </p:cNvPr>
          <p:cNvSpPr>
            <a:spLocks noGrp="1"/>
          </p:cNvSpPr>
          <p:nvPr>
            <p:ph type="title"/>
          </p:nvPr>
        </p:nvSpPr>
        <p:spPr>
          <a:xfrm>
            <a:off x="184230" y="136525"/>
            <a:ext cx="11823539" cy="558240"/>
          </a:xfrm>
        </p:spPr>
        <p:txBody>
          <a:bodyPr>
            <a:normAutofit/>
          </a:bodyPr>
          <a:lstStyle/>
          <a:p>
            <a:r>
              <a:rPr lang="en-GB" sz="3200" b="1" dirty="0">
                <a:solidFill>
                  <a:srgbClr val="C00000"/>
                </a:solidFill>
                <a:latin typeface="Arial Narrow" panose="020B0606020202030204" pitchFamily="34" charset="0"/>
              </a:rPr>
              <a:t>Location in History</a:t>
            </a:r>
          </a:p>
        </p:txBody>
      </p:sp>
      <p:sp>
        <p:nvSpPr>
          <p:cNvPr id="3" name="Content Placeholder 2">
            <a:extLst>
              <a:ext uri="{FF2B5EF4-FFF2-40B4-BE49-F238E27FC236}">
                <a16:creationId xmlns:a16="http://schemas.microsoft.com/office/drawing/2014/main" id="{1D8CDA93-1CBF-4567-9E50-A94CC266F464}"/>
              </a:ext>
            </a:extLst>
          </p:cNvPr>
          <p:cNvSpPr>
            <a:spLocks noGrp="1"/>
          </p:cNvSpPr>
          <p:nvPr>
            <p:ph idx="1"/>
          </p:nvPr>
        </p:nvSpPr>
        <p:spPr>
          <a:xfrm>
            <a:off x="184229" y="873889"/>
            <a:ext cx="11823539" cy="5752616"/>
          </a:xfrm>
        </p:spPr>
        <p:txBody>
          <a:bodyPr>
            <a:normAutofit fontScale="92500"/>
          </a:bodyPr>
          <a:lstStyle/>
          <a:p>
            <a:pPr>
              <a:lnSpc>
                <a:spcPct val="120000"/>
              </a:lnSpc>
              <a:spcBef>
                <a:spcPts val="0"/>
              </a:spcBef>
              <a:spcAft>
                <a:spcPts val="2400"/>
              </a:spcAft>
            </a:pPr>
            <a:r>
              <a:rPr lang="en-GB" dirty="0">
                <a:latin typeface="Arial Narrow" panose="020B0606020202030204" pitchFamily="34" charset="0"/>
              </a:rPr>
              <a:t>But theory is not enough. Why is that? Our method of economic analysis is historically specific, because social phenomena and processes exist, can be understood, but only in their own specific historical context. This means that concepts and tools of our method are tailored </a:t>
            </a:r>
            <a:r>
              <a:rPr lang="en-GB" b="1" dirty="0">
                <a:latin typeface="Arial Narrow" panose="020B0606020202030204" pitchFamily="34" charset="0"/>
              </a:rPr>
              <a:t>for</a:t>
            </a:r>
            <a:r>
              <a:rPr lang="en-GB" dirty="0">
                <a:latin typeface="Arial Narrow" panose="020B0606020202030204" pitchFamily="34" charset="0"/>
              </a:rPr>
              <a:t> and </a:t>
            </a:r>
            <a:r>
              <a:rPr lang="en-GB" b="1" dirty="0">
                <a:latin typeface="Arial Narrow" panose="020B0606020202030204" pitchFamily="34" charset="0"/>
              </a:rPr>
              <a:t>from</a:t>
            </a:r>
            <a:r>
              <a:rPr lang="en-GB" dirty="0">
                <a:latin typeface="Arial Narrow" panose="020B0606020202030204" pitchFamily="34" charset="0"/>
              </a:rPr>
              <a:t> specific historical conditions and may not be valid for all historic conditions. We can talk about general laws of historical development – the materialistic and dialectic dimensions of history – but to do anything about it</a:t>
            </a:r>
          </a:p>
          <a:p>
            <a:pPr>
              <a:lnSpc>
                <a:spcPct val="120000"/>
              </a:lnSpc>
              <a:spcBef>
                <a:spcPts val="0"/>
              </a:spcBef>
              <a:spcAft>
                <a:spcPts val="2400"/>
              </a:spcAft>
            </a:pPr>
            <a:r>
              <a:rPr lang="en-GB" dirty="0">
                <a:latin typeface="Arial Narrow" panose="020B0606020202030204" pitchFamily="34" charset="0"/>
              </a:rPr>
              <a:t>In our method, societies are distinguished by </a:t>
            </a:r>
            <a:r>
              <a:rPr lang="en-GB" i="1" dirty="0">
                <a:latin typeface="Arial Narrow" panose="020B0606020202030204" pitchFamily="34" charset="0"/>
              </a:rPr>
              <a:t>modes of production </a:t>
            </a:r>
            <a:r>
              <a:rPr lang="en-GB" dirty="0">
                <a:latin typeface="Arial Narrow" panose="020B0606020202030204" pitchFamily="34" charset="0"/>
              </a:rPr>
              <a:t>(which entail the relationship between the development of productive forces, structures and linkages with their inherent class relations) and of </a:t>
            </a:r>
            <a:r>
              <a:rPr lang="en-GB" i="1" dirty="0">
                <a:latin typeface="Arial Narrow" panose="020B0606020202030204" pitchFamily="34" charset="0"/>
              </a:rPr>
              <a:t>surplus extraction </a:t>
            </a:r>
            <a:r>
              <a:rPr lang="en-GB" dirty="0">
                <a:latin typeface="Arial Narrow" panose="020B0606020202030204" pitchFamily="34" charset="0"/>
              </a:rPr>
              <a:t>(not by structures of distribution). Historical development occurs as contradiction between the development of productive forces and their social organization are solved. </a:t>
            </a:r>
            <a:r>
              <a:rPr lang="en-GB" b="1" i="1" dirty="0">
                <a:latin typeface="Arial Narrow" panose="020B0606020202030204" pitchFamily="34" charset="0"/>
              </a:rPr>
              <a:t>This is our social theory of historical analysis</a:t>
            </a:r>
            <a:r>
              <a:rPr lang="en-GB" dirty="0">
                <a:latin typeface="Arial Narrow" panose="020B0606020202030204" pitchFamily="34" charset="0"/>
              </a:rPr>
              <a:t>.</a:t>
            </a:r>
          </a:p>
        </p:txBody>
      </p:sp>
      <p:sp>
        <p:nvSpPr>
          <p:cNvPr id="4" name="Slide Number Placeholder 3">
            <a:extLst>
              <a:ext uri="{FF2B5EF4-FFF2-40B4-BE49-F238E27FC236}">
                <a16:creationId xmlns:a16="http://schemas.microsoft.com/office/drawing/2014/main" id="{73A194C4-3E91-4304-916C-79FC9833F450}"/>
              </a:ext>
            </a:extLst>
          </p:cNvPr>
          <p:cNvSpPr>
            <a:spLocks noGrp="1"/>
          </p:cNvSpPr>
          <p:nvPr>
            <p:ph type="sldNum" sz="quarter" idx="12"/>
          </p:nvPr>
        </p:nvSpPr>
        <p:spPr/>
        <p:txBody>
          <a:bodyPr/>
          <a:lstStyle/>
          <a:p>
            <a:fld id="{4C71C3B5-8852-49F0-BEC0-27FF47F03D78}" type="slidenum">
              <a:rPr lang="en-GB" smtClean="0"/>
              <a:t>6</a:t>
            </a:fld>
            <a:endParaRPr lang="en-GB"/>
          </a:p>
        </p:txBody>
      </p:sp>
    </p:spTree>
    <p:extLst>
      <p:ext uri="{BB962C8B-B14F-4D97-AF65-F5344CB8AC3E}">
        <p14:creationId xmlns:p14="http://schemas.microsoft.com/office/powerpoint/2010/main" val="17925763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F76D0F-4D7C-4AEA-8913-65D05406C710}"/>
              </a:ext>
            </a:extLst>
          </p:cNvPr>
          <p:cNvSpPr>
            <a:spLocks noGrp="1"/>
          </p:cNvSpPr>
          <p:nvPr>
            <p:ph type="title"/>
          </p:nvPr>
        </p:nvSpPr>
        <p:spPr>
          <a:xfrm>
            <a:off x="184230" y="136525"/>
            <a:ext cx="11823539" cy="737364"/>
          </a:xfrm>
        </p:spPr>
        <p:txBody>
          <a:bodyPr>
            <a:normAutofit/>
          </a:bodyPr>
          <a:lstStyle/>
          <a:p>
            <a:r>
              <a:rPr lang="en-GB" sz="3200" b="1" dirty="0">
                <a:solidFill>
                  <a:srgbClr val="C00000"/>
                </a:solidFill>
                <a:latin typeface="Arial Narrow" panose="020B0606020202030204" pitchFamily="34" charset="0"/>
              </a:rPr>
              <a:t>Location in History</a:t>
            </a:r>
          </a:p>
        </p:txBody>
      </p:sp>
      <p:sp>
        <p:nvSpPr>
          <p:cNvPr id="3" name="Content Placeholder 2">
            <a:extLst>
              <a:ext uri="{FF2B5EF4-FFF2-40B4-BE49-F238E27FC236}">
                <a16:creationId xmlns:a16="http://schemas.microsoft.com/office/drawing/2014/main" id="{1D8CDA93-1CBF-4567-9E50-A94CC266F464}"/>
              </a:ext>
            </a:extLst>
          </p:cNvPr>
          <p:cNvSpPr>
            <a:spLocks noGrp="1"/>
          </p:cNvSpPr>
          <p:nvPr>
            <p:ph idx="1"/>
          </p:nvPr>
        </p:nvSpPr>
        <p:spPr>
          <a:xfrm>
            <a:off x="184229" y="1134319"/>
            <a:ext cx="11823539" cy="5492186"/>
          </a:xfrm>
        </p:spPr>
        <p:txBody>
          <a:bodyPr>
            <a:normAutofit fontScale="92500" lnSpcReduction="20000"/>
          </a:bodyPr>
          <a:lstStyle/>
          <a:p>
            <a:pPr>
              <a:lnSpc>
                <a:spcPct val="120000"/>
              </a:lnSpc>
              <a:spcBef>
                <a:spcPts val="0"/>
              </a:spcBef>
              <a:spcAft>
                <a:spcPts val="2400"/>
              </a:spcAft>
            </a:pPr>
            <a:r>
              <a:rPr lang="en-GB" dirty="0">
                <a:latin typeface="Arial Narrow" panose="020B0606020202030204" pitchFamily="34" charset="0"/>
              </a:rPr>
              <a:t>Our analysis is internally structured by the relationship between theory and history, in the sense that while theory is fundamental to investigate and understand history, its concepts and narrative are drawn from history and not necessarily valid trans-historically, as reality is shaped by tendencies and counter tendencies (which can be derived dialectically) and by unpredictable contingencies that are historically specific.</a:t>
            </a:r>
          </a:p>
          <a:p>
            <a:pPr lvl="1">
              <a:lnSpc>
                <a:spcPct val="120000"/>
              </a:lnSpc>
              <a:spcBef>
                <a:spcPts val="0"/>
              </a:spcBef>
              <a:spcAft>
                <a:spcPts val="2400"/>
              </a:spcAft>
            </a:pPr>
            <a:r>
              <a:rPr lang="en-GB" dirty="0">
                <a:latin typeface="Arial Narrow" panose="020B0606020202030204" pitchFamily="34" charset="0"/>
              </a:rPr>
              <a:t>For example, modes of surplus production and extraction in capitalism, and their specific class relations, are fundamentally different from other modes of production; the particular historical trajectory/path followed in the building of such modes of surplus production and extraction and inherent class relations vary between societies over time.</a:t>
            </a:r>
          </a:p>
          <a:p>
            <a:pPr lvl="1">
              <a:lnSpc>
                <a:spcPct val="120000"/>
              </a:lnSpc>
              <a:spcBef>
                <a:spcPts val="0"/>
              </a:spcBef>
              <a:spcAft>
                <a:spcPts val="2400"/>
              </a:spcAft>
            </a:pPr>
            <a:r>
              <a:rPr lang="en-GB" dirty="0">
                <a:latin typeface="Arial Narrow" panose="020B0606020202030204" pitchFamily="34" charset="0"/>
              </a:rPr>
              <a:t>So, while we may ask the same general questions, the questions and the answers make sense only when located in their historical context – for example, while “surplus extraction” exists in any socially differentiated, surplus producing society, the exploited wage worker that produces more surplus than they appropriate through their wages is specific to capitalism; and the mode of exploitation is specific to concrete societies.</a:t>
            </a:r>
          </a:p>
        </p:txBody>
      </p:sp>
      <p:sp>
        <p:nvSpPr>
          <p:cNvPr id="4" name="Slide Number Placeholder 3">
            <a:extLst>
              <a:ext uri="{FF2B5EF4-FFF2-40B4-BE49-F238E27FC236}">
                <a16:creationId xmlns:a16="http://schemas.microsoft.com/office/drawing/2014/main" id="{73A194C4-3E91-4304-916C-79FC9833F450}"/>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C71C3B5-8852-49F0-BEC0-27FF47F03D78}" type="slidenum">
              <a:rPr kumimoji="0" lang="en-GB" sz="1200" b="0" i="0" u="none" strike="noStrike" kern="1200" cap="none" spc="0" normalizeH="0" baseline="0" noProof="0" smtClean="0">
                <a:ln>
                  <a:noFill/>
                </a:ln>
                <a:solidFill>
                  <a:srgbClr val="000000">
                    <a:tint val="75000"/>
                  </a:srgb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en-GB" sz="1200" b="0" i="0" u="none" strike="noStrike" kern="1200" cap="none" spc="0" normalizeH="0" baseline="0" noProof="0">
              <a:ln>
                <a:noFill/>
              </a:ln>
              <a:solidFill>
                <a:srgbClr val="000000">
                  <a:tint val="75000"/>
                </a:srgb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9918001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F76D0F-4D7C-4AEA-8913-65D05406C710}"/>
              </a:ext>
            </a:extLst>
          </p:cNvPr>
          <p:cNvSpPr>
            <a:spLocks noGrp="1"/>
          </p:cNvSpPr>
          <p:nvPr>
            <p:ph type="title"/>
          </p:nvPr>
        </p:nvSpPr>
        <p:spPr>
          <a:xfrm>
            <a:off x="184230" y="136525"/>
            <a:ext cx="11823539" cy="737364"/>
          </a:xfrm>
        </p:spPr>
        <p:txBody>
          <a:bodyPr>
            <a:normAutofit/>
          </a:bodyPr>
          <a:lstStyle/>
          <a:p>
            <a:r>
              <a:rPr lang="en-GB" sz="3200" b="1" dirty="0">
                <a:solidFill>
                  <a:srgbClr val="C00000"/>
                </a:solidFill>
                <a:latin typeface="Arial Narrow" panose="020B0606020202030204" pitchFamily="34" charset="0"/>
              </a:rPr>
              <a:t>Location in History</a:t>
            </a:r>
          </a:p>
        </p:txBody>
      </p:sp>
      <p:sp>
        <p:nvSpPr>
          <p:cNvPr id="3" name="Content Placeholder 2">
            <a:extLst>
              <a:ext uri="{FF2B5EF4-FFF2-40B4-BE49-F238E27FC236}">
                <a16:creationId xmlns:a16="http://schemas.microsoft.com/office/drawing/2014/main" id="{1D8CDA93-1CBF-4567-9E50-A94CC266F464}"/>
              </a:ext>
            </a:extLst>
          </p:cNvPr>
          <p:cNvSpPr>
            <a:spLocks noGrp="1"/>
          </p:cNvSpPr>
          <p:nvPr>
            <p:ph idx="1"/>
          </p:nvPr>
        </p:nvSpPr>
        <p:spPr>
          <a:xfrm>
            <a:off x="184229" y="873889"/>
            <a:ext cx="11823539" cy="5752616"/>
          </a:xfrm>
        </p:spPr>
        <p:txBody>
          <a:bodyPr>
            <a:normAutofit/>
          </a:bodyPr>
          <a:lstStyle/>
          <a:p>
            <a:pPr>
              <a:lnSpc>
                <a:spcPct val="120000"/>
              </a:lnSpc>
              <a:spcBef>
                <a:spcPts val="0"/>
              </a:spcBef>
              <a:spcAft>
                <a:spcPts val="2400"/>
              </a:spcAft>
            </a:pPr>
            <a:r>
              <a:rPr lang="en-GB" dirty="0">
                <a:latin typeface="Arial Narrow" panose="020B0606020202030204" pitchFamily="34" charset="0"/>
              </a:rPr>
              <a:t>Our analysis is systemic and focused on how capitalism works under specific historical conditions, their dynamics of expansion, their contradictions and their dynamics of instability and crisis. </a:t>
            </a:r>
          </a:p>
          <a:p>
            <a:pPr lvl="1">
              <a:lnSpc>
                <a:spcPct val="120000"/>
              </a:lnSpc>
              <a:spcBef>
                <a:spcPts val="0"/>
              </a:spcBef>
              <a:spcAft>
                <a:spcPts val="2400"/>
              </a:spcAft>
            </a:pPr>
            <a:r>
              <a:rPr lang="en-GB" dirty="0">
                <a:latin typeface="Arial Narrow" panose="020B0606020202030204" pitchFamily="34" charset="0"/>
              </a:rPr>
              <a:t>Hence, we seek to understand social phenomena and processes at different levels of complexity, concreteness and abstraction as part of the mode of the dominant mode of production and of surplus extraction, rather than as random, individualistic phenomena and processes that occur by chance.  </a:t>
            </a:r>
          </a:p>
          <a:p>
            <a:pPr>
              <a:lnSpc>
                <a:spcPct val="120000"/>
              </a:lnSpc>
              <a:spcBef>
                <a:spcPts val="0"/>
              </a:spcBef>
              <a:spcAft>
                <a:spcPts val="2400"/>
              </a:spcAft>
            </a:pPr>
            <a:r>
              <a:rPr lang="en-GB" dirty="0">
                <a:latin typeface="Arial Narrow" panose="020B0606020202030204" pitchFamily="34" charset="0"/>
              </a:rPr>
              <a:t>Our analysis seeks to understand historical change and their social context.</a:t>
            </a:r>
          </a:p>
        </p:txBody>
      </p:sp>
      <p:sp>
        <p:nvSpPr>
          <p:cNvPr id="4" name="Slide Number Placeholder 3">
            <a:extLst>
              <a:ext uri="{FF2B5EF4-FFF2-40B4-BE49-F238E27FC236}">
                <a16:creationId xmlns:a16="http://schemas.microsoft.com/office/drawing/2014/main" id="{73A194C4-3E91-4304-916C-79FC9833F450}"/>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C71C3B5-8852-49F0-BEC0-27FF47F03D78}" type="slidenum">
              <a:rPr kumimoji="0" lang="en-GB" sz="1200" b="0" i="0" u="none" strike="noStrike" kern="1200" cap="none" spc="0" normalizeH="0" baseline="0" noProof="0" smtClean="0">
                <a:ln>
                  <a:noFill/>
                </a:ln>
                <a:solidFill>
                  <a:srgbClr val="000000">
                    <a:tint val="75000"/>
                  </a:srgb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en-GB" sz="1200" b="0" i="0" u="none" strike="noStrike" kern="1200" cap="none" spc="0" normalizeH="0" baseline="0" noProof="0">
              <a:ln>
                <a:noFill/>
              </a:ln>
              <a:solidFill>
                <a:srgbClr val="000000">
                  <a:tint val="75000"/>
                </a:srgb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5110174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F76D0F-4D7C-4AEA-8913-65D05406C710}"/>
              </a:ext>
            </a:extLst>
          </p:cNvPr>
          <p:cNvSpPr>
            <a:spLocks noGrp="1"/>
          </p:cNvSpPr>
          <p:nvPr>
            <p:ph type="title"/>
          </p:nvPr>
        </p:nvSpPr>
        <p:spPr>
          <a:xfrm>
            <a:off x="184230" y="136525"/>
            <a:ext cx="11823539" cy="737364"/>
          </a:xfrm>
        </p:spPr>
        <p:txBody>
          <a:bodyPr>
            <a:normAutofit/>
          </a:bodyPr>
          <a:lstStyle/>
          <a:p>
            <a:r>
              <a:rPr lang="en-GB" sz="3200" b="1" dirty="0">
                <a:solidFill>
                  <a:srgbClr val="C00000"/>
                </a:solidFill>
                <a:latin typeface="Arial Narrow" panose="020B0606020202030204" pitchFamily="34" charset="0"/>
              </a:rPr>
              <a:t>Location in History</a:t>
            </a:r>
          </a:p>
        </p:txBody>
      </p:sp>
      <p:sp>
        <p:nvSpPr>
          <p:cNvPr id="3" name="Content Placeholder 2">
            <a:extLst>
              <a:ext uri="{FF2B5EF4-FFF2-40B4-BE49-F238E27FC236}">
                <a16:creationId xmlns:a16="http://schemas.microsoft.com/office/drawing/2014/main" id="{1D8CDA93-1CBF-4567-9E50-A94CC266F464}"/>
              </a:ext>
            </a:extLst>
          </p:cNvPr>
          <p:cNvSpPr>
            <a:spLocks noGrp="1"/>
          </p:cNvSpPr>
          <p:nvPr>
            <p:ph idx="1"/>
          </p:nvPr>
        </p:nvSpPr>
        <p:spPr>
          <a:xfrm>
            <a:off x="184229" y="1134319"/>
            <a:ext cx="11823539" cy="5492186"/>
          </a:xfrm>
        </p:spPr>
        <p:txBody>
          <a:bodyPr>
            <a:normAutofit fontScale="92500" lnSpcReduction="10000"/>
          </a:bodyPr>
          <a:lstStyle/>
          <a:p>
            <a:pPr lvl="0">
              <a:lnSpc>
                <a:spcPct val="120000"/>
              </a:lnSpc>
              <a:spcBef>
                <a:spcPts val="0"/>
              </a:spcBef>
              <a:spcAft>
                <a:spcPts val="2400"/>
              </a:spcAft>
            </a:pPr>
            <a:r>
              <a:rPr lang="en-GB" dirty="0">
                <a:solidFill>
                  <a:srgbClr val="000000"/>
                </a:solidFill>
                <a:latin typeface="Arial Narrow" panose="020B0606020202030204" pitchFamily="34" charset="0"/>
              </a:rPr>
              <a:t>Therefore, we are not seeking a universal, ahistorical theory, but the systematic understanding of specific societies in their own historical dynamics; but our quest for this understanding is not empiricist, as we have a social theory, or a tool, to investigate the detailed historical and social organization of societies.</a:t>
            </a:r>
            <a:endParaRPr lang="en-GB" dirty="0">
              <a:latin typeface="Arial Narrow" panose="020B0606020202030204" pitchFamily="34" charset="0"/>
            </a:endParaRPr>
          </a:p>
          <a:p>
            <a:pPr>
              <a:lnSpc>
                <a:spcPct val="120000"/>
              </a:lnSpc>
              <a:spcBef>
                <a:spcPts val="0"/>
              </a:spcBef>
              <a:spcAft>
                <a:spcPts val="2400"/>
              </a:spcAft>
            </a:pPr>
            <a:r>
              <a:rPr lang="en-GB" dirty="0">
                <a:latin typeface="Arial Narrow" panose="020B0606020202030204" pitchFamily="34" charset="0"/>
              </a:rPr>
              <a:t>We define historical conditions as those general and specific, dynamic traits of reproduction of the social and technical conditions of production and distribution, that form the basis of the material life and social relations, of expansion, stability, crisis, tensions, contradictions, struggles, transitions and change. </a:t>
            </a:r>
          </a:p>
          <a:p>
            <a:pPr>
              <a:lnSpc>
                <a:spcPct val="120000"/>
              </a:lnSpc>
              <a:spcBef>
                <a:spcPts val="0"/>
              </a:spcBef>
              <a:spcAft>
                <a:spcPts val="2400"/>
              </a:spcAft>
            </a:pPr>
            <a:r>
              <a:rPr lang="en-GB" dirty="0">
                <a:latin typeface="Arial Narrow" panose="020B0606020202030204" pitchFamily="34" charset="0"/>
              </a:rPr>
              <a:t>These traits are the specific mode of production, their specific mode of surplus extraction, the detailed social and historical conditions under which they evolve and change and their specific fundamental contradictions.</a:t>
            </a:r>
          </a:p>
        </p:txBody>
      </p:sp>
      <p:sp>
        <p:nvSpPr>
          <p:cNvPr id="4" name="Slide Number Placeholder 3">
            <a:extLst>
              <a:ext uri="{FF2B5EF4-FFF2-40B4-BE49-F238E27FC236}">
                <a16:creationId xmlns:a16="http://schemas.microsoft.com/office/drawing/2014/main" id="{73A194C4-3E91-4304-916C-79FC9833F450}"/>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C71C3B5-8852-49F0-BEC0-27FF47F03D78}" type="slidenum">
              <a:rPr kumimoji="0" lang="en-GB" sz="1200" b="0" i="0" u="none" strike="noStrike" kern="1200" cap="none" spc="0" normalizeH="0" baseline="0" noProof="0" smtClean="0">
                <a:ln>
                  <a:noFill/>
                </a:ln>
                <a:solidFill>
                  <a:srgbClr val="000000">
                    <a:tint val="75000"/>
                  </a:srgb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en-GB" sz="1200" b="0" i="0" u="none" strike="noStrike" kern="1200" cap="none" spc="0" normalizeH="0" baseline="0" noProof="0">
              <a:ln>
                <a:noFill/>
              </a:ln>
              <a:solidFill>
                <a:srgbClr val="000000">
                  <a:tint val="75000"/>
                </a:srgb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850281164"/>
      </p:ext>
    </p:extLst>
  </p:cSld>
  <p:clrMapOvr>
    <a:masterClrMapping/>
  </p:clrMapOvr>
</p:sld>
</file>

<file path=ppt/theme/theme1.xml><?xml version="1.0" encoding="utf-8"?>
<a:theme xmlns:a="http://schemas.openxmlformats.org/drawingml/2006/main" name="1_Office Theme">
  <a:themeElements>
    <a:clrScheme name="Marquee">
      <a:dk1>
        <a:srgbClr val="000000"/>
      </a:dk1>
      <a:lt1>
        <a:sysClr val="window" lastClr="FFFFFF"/>
      </a:lt1>
      <a:dk2>
        <a:srgbClr val="5E5E5E"/>
      </a:dk2>
      <a:lt2>
        <a:srgbClr val="DDDDDD"/>
      </a:lt2>
      <a:accent1>
        <a:srgbClr val="418AB3"/>
      </a:accent1>
      <a:accent2>
        <a:srgbClr val="A6B727"/>
      </a:accent2>
      <a:accent3>
        <a:srgbClr val="F69200"/>
      </a:accent3>
      <a:accent4>
        <a:srgbClr val="838383"/>
      </a:accent4>
      <a:accent5>
        <a:srgbClr val="FEC306"/>
      </a:accent5>
      <a:accent6>
        <a:srgbClr val="DF5327"/>
      </a:accent6>
      <a:hlink>
        <a:srgbClr val="F59E00"/>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2_Office Theme">
  <a:themeElements>
    <a:clrScheme name="Marquee">
      <a:dk1>
        <a:srgbClr val="000000"/>
      </a:dk1>
      <a:lt1>
        <a:sysClr val="window" lastClr="FFFFFF"/>
      </a:lt1>
      <a:dk2>
        <a:srgbClr val="5E5E5E"/>
      </a:dk2>
      <a:lt2>
        <a:srgbClr val="DDDDDD"/>
      </a:lt2>
      <a:accent1>
        <a:srgbClr val="418AB3"/>
      </a:accent1>
      <a:accent2>
        <a:srgbClr val="A6B727"/>
      </a:accent2>
      <a:accent3>
        <a:srgbClr val="F69200"/>
      </a:accent3>
      <a:accent4>
        <a:srgbClr val="838383"/>
      </a:accent4>
      <a:accent5>
        <a:srgbClr val="FEC306"/>
      </a:accent5>
      <a:accent6>
        <a:srgbClr val="DF5327"/>
      </a:accent6>
      <a:hlink>
        <a:srgbClr val="F59E00"/>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3_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4_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7.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1845</TotalTime>
  <Words>6087</Words>
  <Application>Microsoft Office PowerPoint</Application>
  <PresentationFormat>Widescreen</PresentationFormat>
  <Paragraphs>242</Paragraphs>
  <Slides>44</Slides>
  <Notes>0</Notes>
  <HiddenSlides>0</HiddenSlides>
  <MMClips>0</MMClips>
  <ScaleCrop>false</ScaleCrop>
  <HeadingPairs>
    <vt:vector size="6" baseType="variant">
      <vt:variant>
        <vt:lpstr>Fonts Used</vt:lpstr>
      </vt:variant>
      <vt:variant>
        <vt:i4>4</vt:i4>
      </vt:variant>
      <vt:variant>
        <vt:lpstr>Theme</vt:lpstr>
      </vt:variant>
      <vt:variant>
        <vt:i4>5</vt:i4>
      </vt:variant>
      <vt:variant>
        <vt:lpstr>Slide Titles</vt:lpstr>
      </vt:variant>
      <vt:variant>
        <vt:i4>44</vt:i4>
      </vt:variant>
    </vt:vector>
  </HeadingPairs>
  <TitlesOfParts>
    <vt:vector size="53" baseType="lpstr">
      <vt:lpstr>Arial</vt:lpstr>
      <vt:lpstr>Arial Narrow</vt:lpstr>
      <vt:lpstr>Calibri</vt:lpstr>
      <vt:lpstr>Calibri Light</vt:lpstr>
      <vt:lpstr>1_Office Theme</vt:lpstr>
      <vt:lpstr>2_Office Theme</vt:lpstr>
      <vt:lpstr>Office Theme</vt:lpstr>
      <vt:lpstr>3_Office Theme</vt:lpstr>
      <vt:lpstr>4_Office Theme</vt:lpstr>
      <vt:lpstr>  Development Policy and Politics   The Method of Political Economy  Carlos Nuno Castel-Branco Professor Catedrático Convidado (cnbranco@iseg.ulisboa.pt | carlos.castelbranco@gmail.com)</vt:lpstr>
      <vt:lpstr>Structure of the presentation</vt:lpstr>
      <vt:lpstr>PowerPoint Presentation</vt:lpstr>
      <vt:lpstr>Location in History</vt:lpstr>
      <vt:lpstr>Location in History</vt:lpstr>
      <vt:lpstr>Location in History</vt:lpstr>
      <vt:lpstr>Location in History</vt:lpstr>
      <vt:lpstr>Location in History</vt:lpstr>
      <vt:lpstr>Location in History</vt:lpstr>
      <vt:lpstr>Location in History</vt:lpstr>
      <vt:lpstr>Location in History</vt:lpstr>
      <vt:lpstr>Location in History</vt:lpstr>
      <vt:lpstr>Location in History</vt:lpstr>
      <vt:lpstr>Location in History</vt:lpstr>
      <vt:lpstr>Operationalization of research: Linkagency?</vt:lpstr>
      <vt:lpstr>Operationalization of research: Linkagency?</vt:lpstr>
      <vt:lpstr>Accumulation and social reproduction of capital</vt:lpstr>
      <vt:lpstr>Accumulation and social reproduction of capital</vt:lpstr>
      <vt:lpstr>Accumulation and social reproduction of capital</vt:lpstr>
      <vt:lpstr>Accumulation and social reproduction of capital</vt:lpstr>
      <vt:lpstr>Structures of accumulation</vt:lpstr>
      <vt:lpstr>Global nature of capitalism and class formation and class struggle</vt:lpstr>
      <vt:lpstr>Global nature of capitalism and class formation and class struggle</vt:lpstr>
      <vt:lpstr>Global nature of capitalism and class formation and class struggle</vt:lpstr>
      <vt:lpstr>Conclusion </vt:lpstr>
      <vt:lpstr>PowerPoint Presentation</vt:lpstr>
      <vt:lpstr>Issues About the Data Organization </vt:lpstr>
      <vt:lpstr>Issues About the Data Organization </vt:lpstr>
      <vt:lpstr>Issues About the Data Organization </vt:lpstr>
      <vt:lpstr>PowerPoint Presentation</vt:lpstr>
      <vt:lpstr>What is the Extractive Economy?</vt:lpstr>
      <vt:lpstr>How do we study the Extractive Economy?</vt:lpstr>
      <vt:lpstr>The Data Process</vt:lpstr>
      <vt:lpstr>The Data Process</vt:lpstr>
      <vt:lpstr>The Data Process</vt:lpstr>
      <vt:lpstr>The Data Process</vt:lpstr>
      <vt:lpstr>PowerPoint Presentation</vt:lpstr>
      <vt:lpstr>Estrutura produtiva resultante – a grande imagem da estrutura da economia nacional </vt:lpstr>
      <vt:lpstr>Why does this matter?</vt:lpstr>
      <vt:lpstr>Industrialization as class struggle</vt:lpstr>
      <vt:lpstr>David Harvey and the crises of capitalism</vt:lpstr>
      <vt:lpstr>References/Recommended Additional Readings</vt:lpstr>
      <vt:lpstr>References/Recommended Additional Readings</vt:lpstr>
      <vt:lpstr>References/Recommended Additional Readings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Limits of Dependent Capitalism? Economic Crises and their place in the Mozambican Economy   Carlos Nuno Castel-Branco Research Group Coordinator, IESE Visiting Associate Professor, ISEG Researcher, CEsA carlos.castelbranco@gmail.com | cnbranco@iseg.ulisboa.pt </dc:title>
  <dc:creator>Carlos Castel-Branco</dc:creator>
  <cp:lastModifiedBy>Carlos Castel-Branco</cp:lastModifiedBy>
  <cp:revision>63</cp:revision>
  <cp:lastPrinted>2018-05-18T16:07:26Z</cp:lastPrinted>
  <dcterms:created xsi:type="dcterms:W3CDTF">2018-05-17T19:43:05Z</dcterms:created>
  <dcterms:modified xsi:type="dcterms:W3CDTF">2023-03-03T18:32:14Z</dcterms:modified>
</cp:coreProperties>
</file>